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0"/>
  </p:notesMasterIdLst>
  <p:handoutMasterIdLst>
    <p:handoutMasterId r:id="rId221"/>
  </p:handoutMasterIdLst>
  <p:sldIdLst>
    <p:sldId id="256" r:id="rId2"/>
    <p:sldId id="553" r:id="rId3"/>
    <p:sldId id="554" r:id="rId4"/>
    <p:sldId id="555" r:id="rId5"/>
    <p:sldId id="257" r:id="rId6"/>
    <p:sldId id="764" r:id="rId7"/>
    <p:sldId id="765" r:id="rId8"/>
    <p:sldId id="766" r:id="rId9"/>
    <p:sldId id="767" r:id="rId10"/>
    <p:sldId id="763" r:id="rId11"/>
    <p:sldId id="556" r:id="rId12"/>
    <p:sldId id="258" r:id="rId13"/>
    <p:sldId id="265" r:id="rId14"/>
    <p:sldId id="297" r:id="rId15"/>
    <p:sldId id="298" r:id="rId16"/>
    <p:sldId id="300" r:id="rId17"/>
    <p:sldId id="301" r:id="rId18"/>
    <p:sldId id="302" r:id="rId19"/>
    <p:sldId id="305" r:id="rId20"/>
    <p:sldId id="513" r:id="rId21"/>
    <p:sldId id="317" r:id="rId22"/>
    <p:sldId id="318" r:id="rId23"/>
    <p:sldId id="319" r:id="rId24"/>
    <p:sldId id="320" r:id="rId25"/>
    <p:sldId id="321" r:id="rId26"/>
    <p:sldId id="322" r:id="rId27"/>
    <p:sldId id="323" r:id="rId28"/>
    <p:sldId id="724" r:id="rId29"/>
    <p:sldId id="325" r:id="rId30"/>
    <p:sldId id="306" r:id="rId31"/>
    <p:sldId id="515" r:id="rId32"/>
    <p:sldId id="307" r:id="rId33"/>
    <p:sldId id="512" r:id="rId34"/>
    <p:sldId id="330" r:id="rId35"/>
    <p:sldId id="328" r:id="rId36"/>
    <p:sldId id="516" r:id="rId37"/>
    <p:sldId id="517" r:id="rId38"/>
    <p:sldId id="309" r:id="rId39"/>
    <p:sldId id="315" r:id="rId40"/>
    <p:sldId id="659" r:id="rId41"/>
    <p:sldId id="675" r:id="rId42"/>
    <p:sldId id="676" r:id="rId43"/>
    <p:sldId id="677" r:id="rId44"/>
    <p:sldId id="678" r:id="rId45"/>
    <p:sldId id="725" r:id="rId46"/>
    <p:sldId id="679" r:id="rId47"/>
    <p:sldId id="680" r:id="rId48"/>
    <p:sldId id="681" r:id="rId49"/>
    <p:sldId id="726" r:id="rId50"/>
    <p:sldId id="521" r:id="rId51"/>
    <p:sldId id="522" r:id="rId52"/>
    <p:sldId id="523" r:id="rId53"/>
    <p:sldId id="524" r:id="rId54"/>
    <p:sldId id="525" r:id="rId55"/>
    <p:sldId id="526" r:id="rId56"/>
    <p:sldId id="527" r:id="rId57"/>
    <p:sldId id="528" r:id="rId58"/>
    <p:sldId id="529" r:id="rId59"/>
    <p:sldId id="530" r:id="rId60"/>
    <p:sldId id="531" r:id="rId61"/>
    <p:sldId id="532" r:id="rId62"/>
    <p:sldId id="533" r:id="rId63"/>
    <p:sldId id="534" r:id="rId64"/>
    <p:sldId id="535" r:id="rId65"/>
    <p:sldId id="536" r:id="rId66"/>
    <p:sldId id="537" r:id="rId67"/>
    <p:sldId id="538" r:id="rId68"/>
    <p:sldId id="729" r:id="rId69"/>
    <p:sldId id="539" r:id="rId70"/>
    <p:sldId id="727" r:id="rId71"/>
    <p:sldId id="728" r:id="rId72"/>
    <p:sldId id="540" r:id="rId73"/>
    <p:sldId id="541" r:id="rId74"/>
    <p:sldId id="542" r:id="rId75"/>
    <p:sldId id="543" r:id="rId76"/>
    <p:sldId id="544" r:id="rId77"/>
    <p:sldId id="545" r:id="rId78"/>
    <p:sldId id="546" r:id="rId79"/>
    <p:sldId id="547" r:id="rId80"/>
    <p:sldId id="548" r:id="rId81"/>
    <p:sldId id="549" r:id="rId82"/>
    <p:sldId id="520" r:id="rId83"/>
    <p:sldId id="557" r:id="rId84"/>
    <p:sldId id="559" r:id="rId85"/>
    <p:sldId id="730" r:id="rId86"/>
    <p:sldId id="731" r:id="rId87"/>
    <p:sldId id="732" r:id="rId88"/>
    <p:sldId id="733" r:id="rId89"/>
    <p:sldId id="734" r:id="rId90"/>
    <p:sldId id="735" r:id="rId91"/>
    <p:sldId id="736" r:id="rId92"/>
    <p:sldId id="737" r:id="rId93"/>
    <p:sldId id="738" r:id="rId94"/>
    <p:sldId id="739" r:id="rId95"/>
    <p:sldId id="740" r:id="rId96"/>
    <p:sldId id="741" r:id="rId97"/>
    <p:sldId id="742" r:id="rId98"/>
    <p:sldId id="743" r:id="rId99"/>
    <p:sldId id="744" r:id="rId100"/>
    <p:sldId id="745" r:id="rId101"/>
    <p:sldId id="746" r:id="rId102"/>
    <p:sldId id="747" r:id="rId103"/>
    <p:sldId id="748" r:id="rId104"/>
    <p:sldId id="749" r:id="rId105"/>
    <p:sldId id="750" r:id="rId106"/>
    <p:sldId id="751" r:id="rId107"/>
    <p:sldId id="752" r:id="rId108"/>
    <p:sldId id="753" r:id="rId109"/>
    <p:sldId id="754" r:id="rId110"/>
    <p:sldId id="755" r:id="rId111"/>
    <p:sldId id="756" r:id="rId112"/>
    <p:sldId id="587" r:id="rId113"/>
    <p:sldId id="588" r:id="rId114"/>
    <p:sldId id="589" r:id="rId115"/>
    <p:sldId id="590" r:id="rId116"/>
    <p:sldId id="591" r:id="rId117"/>
    <p:sldId id="592" r:id="rId118"/>
    <p:sldId id="593" r:id="rId119"/>
    <p:sldId id="594" r:id="rId120"/>
    <p:sldId id="567" r:id="rId121"/>
    <p:sldId id="768" r:id="rId122"/>
    <p:sldId id="769" r:id="rId123"/>
    <p:sldId id="770" r:id="rId124"/>
    <p:sldId id="771" r:id="rId125"/>
    <p:sldId id="772" r:id="rId126"/>
    <p:sldId id="773" r:id="rId127"/>
    <p:sldId id="774" r:id="rId128"/>
    <p:sldId id="775" r:id="rId129"/>
    <p:sldId id="776" r:id="rId130"/>
    <p:sldId id="777" r:id="rId131"/>
    <p:sldId id="778" r:id="rId132"/>
    <p:sldId id="779" r:id="rId133"/>
    <p:sldId id="780" r:id="rId134"/>
    <p:sldId id="781" r:id="rId135"/>
    <p:sldId id="552" r:id="rId136"/>
    <p:sldId id="316" r:id="rId137"/>
    <p:sldId id="597" r:id="rId138"/>
    <p:sldId id="596" r:id="rId139"/>
    <p:sldId id="661" r:id="rId140"/>
    <p:sldId id="655" r:id="rId141"/>
    <p:sldId id="682" r:id="rId142"/>
    <p:sldId id="683" r:id="rId143"/>
    <p:sldId id="686" r:id="rId144"/>
    <p:sldId id="687" r:id="rId145"/>
    <p:sldId id="688" r:id="rId146"/>
    <p:sldId id="689" r:id="rId147"/>
    <p:sldId id="625" r:id="rId148"/>
    <p:sldId id="603" r:id="rId149"/>
    <p:sldId id="606" r:id="rId150"/>
    <p:sldId id="608" r:id="rId151"/>
    <p:sldId id="637" r:id="rId152"/>
    <p:sldId id="629" r:id="rId153"/>
    <p:sldId id="630" r:id="rId154"/>
    <p:sldId id="628" r:id="rId155"/>
    <p:sldId id="631" r:id="rId156"/>
    <p:sldId id="632" r:id="rId157"/>
    <p:sldId id="633" r:id="rId158"/>
    <p:sldId id="634" r:id="rId159"/>
    <p:sldId id="635" r:id="rId160"/>
    <p:sldId id="782" r:id="rId161"/>
    <p:sldId id="636" r:id="rId162"/>
    <p:sldId id="783" r:id="rId163"/>
    <p:sldId id="620" r:id="rId164"/>
    <p:sldId id="704" r:id="rId165"/>
    <p:sldId id="705" r:id="rId166"/>
    <p:sldId id="706" r:id="rId167"/>
    <p:sldId id="707" r:id="rId168"/>
    <p:sldId id="708" r:id="rId169"/>
    <p:sldId id="784" r:id="rId170"/>
    <p:sldId id="785" r:id="rId171"/>
    <p:sldId id="709" r:id="rId172"/>
    <p:sldId id="710" r:id="rId173"/>
    <p:sldId id="640" r:id="rId174"/>
    <p:sldId id="595" r:id="rId175"/>
    <p:sldId id="341" r:id="rId176"/>
    <p:sldId id="607" r:id="rId177"/>
    <p:sldId id="342" r:id="rId178"/>
    <p:sldId id="343" r:id="rId179"/>
    <p:sldId id="344" r:id="rId180"/>
    <p:sldId id="642" r:id="rId181"/>
    <p:sldId id="654" r:id="rId182"/>
    <p:sldId id="663" r:id="rId183"/>
    <p:sldId id="711" r:id="rId184"/>
    <p:sldId id="712" r:id="rId185"/>
    <p:sldId id="713" r:id="rId186"/>
    <p:sldId id="714" r:id="rId187"/>
    <p:sldId id="715" r:id="rId188"/>
    <p:sldId id="716" r:id="rId189"/>
    <p:sldId id="717" r:id="rId190"/>
    <p:sldId id="718" r:id="rId191"/>
    <p:sldId id="786" r:id="rId192"/>
    <p:sldId id="787" r:id="rId193"/>
    <p:sldId id="788" r:id="rId194"/>
    <p:sldId id="789" r:id="rId195"/>
    <p:sldId id="790" r:id="rId196"/>
    <p:sldId id="791" r:id="rId197"/>
    <p:sldId id="792" r:id="rId198"/>
    <p:sldId id="673" r:id="rId199"/>
    <p:sldId id="660" r:id="rId200"/>
    <p:sldId id="651" r:id="rId201"/>
    <p:sldId id="674" r:id="rId202"/>
    <p:sldId id="719" r:id="rId203"/>
    <p:sldId id="653" r:id="rId204"/>
    <p:sldId id="332" r:id="rId205"/>
    <p:sldId id="371" r:id="rId206"/>
    <p:sldId id="372" r:id="rId207"/>
    <p:sldId id="373" r:id="rId208"/>
    <p:sldId id="374" r:id="rId209"/>
    <p:sldId id="375" r:id="rId210"/>
    <p:sldId id="376" r:id="rId211"/>
    <p:sldId id="377" r:id="rId212"/>
    <p:sldId id="477" r:id="rId213"/>
    <p:sldId id="491" r:id="rId214"/>
    <p:sldId id="479" r:id="rId215"/>
    <p:sldId id="480" r:id="rId216"/>
    <p:sldId id="481" r:id="rId217"/>
    <p:sldId id="482" r:id="rId218"/>
    <p:sldId id="483" r:id="rId219"/>
  </p:sldIdLst>
  <p:sldSz cx="9144000" cy="6858000" type="screen4x3"/>
  <p:notesSz cx="9874250" cy="6797675"/>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5C5C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100" d="100"/>
          <a:sy n="100" d="100"/>
        </p:scale>
        <p:origin x="-1224" y="-180"/>
      </p:cViewPr>
      <p:guideLst>
        <p:guide orient="horz" pos="2160"/>
        <p:guide pos="2880"/>
      </p:guideLst>
    </p:cSldViewPr>
  </p:slideViewPr>
  <p:notesTextViewPr>
    <p:cViewPr>
      <p:scale>
        <a:sx n="1" d="1"/>
        <a:sy n="1" d="1"/>
      </p:scale>
      <p:origin x="0" y="0"/>
    </p:cViewPr>
  </p:notesTextViewPr>
  <p:sorterViewPr>
    <p:cViewPr>
      <p:scale>
        <a:sx n="140" d="100"/>
        <a:sy n="14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notesMaster" Target="notesMasters/notesMaster1.xml"/><Relationship Id="rId225"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handoutMaster" Target="handoutMasters/handoutMaster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78842"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5593123" y="0"/>
            <a:ext cx="4278842" cy="339884"/>
          </a:xfrm>
          <a:prstGeom prst="rect">
            <a:avLst/>
          </a:prstGeom>
        </p:spPr>
        <p:txBody>
          <a:bodyPr vert="horz" lIns="91440" tIns="45720" rIns="91440" bIns="45720" rtlCol="0"/>
          <a:lstStyle>
            <a:lvl1pPr algn="r">
              <a:defRPr sz="1200"/>
            </a:lvl1pPr>
          </a:lstStyle>
          <a:p>
            <a:fld id="{470C855D-1F62-4F81-93BB-D4EE07FB0025}" type="datetime1">
              <a:rPr lang="de-DE" smtClean="0"/>
              <a:t>26.10.2016</a:t>
            </a:fld>
            <a:endParaRPr lang="de-DE"/>
          </a:p>
        </p:txBody>
      </p:sp>
      <p:sp>
        <p:nvSpPr>
          <p:cNvPr id="4" name="Fußzeilenplatzhalter 3"/>
          <p:cNvSpPr>
            <a:spLocks noGrp="1"/>
          </p:cNvSpPr>
          <p:nvPr>
            <p:ph type="ftr" sz="quarter" idx="2"/>
          </p:nvPr>
        </p:nvSpPr>
        <p:spPr>
          <a:xfrm>
            <a:off x="0" y="6456612"/>
            <a:ext cx="4278842" cy="339884"/>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5593123" y="6456612"/>
            <a:ext cx="4278842" cy="339884"/>
          </a:xfrm>
          <a:prstGeom prst="rect">
            <a:avLst/>
          </a:prstGeom>
        </p:spPr>
        <p:txBody>
          <a:bodyPr vert="horz" lIns="91440" tIns="45720" rIns="91440" bIns="45720" rtlCol="0" anchor="b"/>
          <a:lstStyle>
            <a:lvl1pPr algn="r">
              <a:defRPr sz="1200"/>
            </a:lvl1pPr>
          </a:lstStyle>
          <a:p>
            <a:fld id="{9C18C124-0165-4344-83F8-CA1913FFFBA3}" type="slidenum">
              <a:rPr lang="de-DE" smtClean="0"/>
              <a:t>‹Nr.›</a:t>
            </a:fld>
            <a:endParaRPr lang="de-DE"/>
          </a:p>
        </p:txBody>
      </p:sp>
    </p:spTree>
    <p:extLst>
      <p:ext uri="{BB962C8B-B14F-4D97-AF65-F5344CB8AC3E}">
        <p14:creationId xmlns:p14="http://schemas.microsoft.com/office/powerpoint/2010/main" val="230018375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4278842" cy="339884"/>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5593123" y="0"/>
            <a:ext cx="4278842" cy="339884"/>
          </a:xfrm>
          <a:prstGeom prst="rect">
            <a:avLst/>
          </a:prstGeom>
        </p:spPr>
        <p:txBody>
          <a:bodyPr vert="horz" lIns="91440" tIns="45720" rIns="91440" bIns="45720" rtlCol="0"/>
          <a:lstStyle>
            <a:lvl1pPr algn="r">
              <a:defRPr sz="1200"/>
            </a:lvl1pPr>
          </a:lstStyle>
          <a:p>
            <a:fld id="{07FAD8A3-F2BC-4CC9-9E95-E52DE8D6A805}" type="datetime1">
              <a:rPr lang="de-DE" smtClean="0"/>
              <a:t>26.10.2016</a:t>
            </a:fld>
            <a:endParaRPr lang="de-DE"/>
          </a:p>
        </p:txBody>
      </p:sp>
      <p:sp>
        <p:nvSpPr>
          <p:cNvPr id="4" name="Folienbildplatzhalter 3"/>
          <p:cNvSpPr>
            <a:spLocks noGrp="1" noRot="1" noChangeAspect="1"/>
          </p:cNvSpPr>
          <p:nvPr>
            <p:ph type="sldImg" idx="2"/>
          </p:nvPr>
        </p:nvSpPr>
        <p:spPr>
          <a:xfrm>
            <a:off x="3236913" y="509588"/>
            <a:ext cx="3400425" cy="25495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87425" y="3228896"/>
            <a:ext cx="7899400" cy="3058954"/>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6456612"/>
            <a:ext cx="4278842" cy="339884"/>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5593123" y="6456612"/>
            <a:ext cx="4278842" cy="339884"/>
          </a:xfrm>
          <a:prstGeom prst="rect">
            <a:avLst/>
          </a:prstGeom>
        </p:spPr>
        <p:txBody>
          <a:bodyPr vert="horz" lIns="91440" tIns="45720" rIns="91440" bIns="45720" rtlCol="0" anchor="b"/>
          <a:lstStyle>
            <a:lvl1pPr algn="r">
              <a:defRPr sz="1200"/>
            </a:lvl1pPr>
          </a:lstStyle>
          <a:p>
            <a:fld id="{2098FD5D-9FC5-4BF5-B15F-A3D552864ABD}" type="slidenum">
              <a:rPr lang="de-DE" smtClean="0"/>
              <a:t>‹Nr.›</a:t>
            </a:fld>
            <a:endParaRPr lang="de-DE"/>
          </a:p>
        </p:txBody>
      </p:sp>
    </p:spTree>
    <p:extLst>
      <p:ext uri="{BB962C8B-B14F-4D97-AF65-F5344CB8AC3E}">
        <p14:creationId xmlns:p14="http://schemas.microsoft.com/office/powerpoint/2010/main" val="34357043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2098FD5D-9FC5-4BF5-B15F-A3D552864ABD}" type="slidenum">
              <a:rPr lang="de-DE" smtClean="0"/>
              <a:t>1</a:t>
            </a:fld>
            <a:endParaRPr lang="de-DE"/>
          </a:p>
        </p:txBody>
      </p:sp>
      <p:sp>
        <p:nvSpPr>
          <p:cNvPr id="5" name="Kopfzeilenplatzhalter 4"/>
          <p:cNvSpPr>
            <a:spLocks noGrp="1"/>
          </p:cNvSpPr>
          <p:nvPr>
            <p:ph type="hdr" sz="quarter" idx="11"/>
          </p:nvPr>
        </p:nvSpPr>
        <p:spPr/>
        <p:txBody>
          <a:bodyPr/>
          <a:lstStyle/>
          <a:p>
            <a:endParaRPr lang="de-DE"/>
          </a:p>
        </p:txBody>
      </p:sp>
    </p:spTree>
    <p:extLst>
      <p:ext uri="{BB962C8B-B14F-4D97-AF65-F5344CB8AC3E}">
        <p14:creationId xmlns:p14="http://schemas.microsoft.com/office/powerpoint/2010/main" val="1397808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1EF965E4-A6F7-4FDD-9F75-269A0DC1E0CB}" type="slidenum">
              <a:rPr lang="en-GB" smtClean="0"/>
              <a:t>134</a:t>
            </a:fld>
            <a:endParaRPr lang="en-GB"/>
          </a:p>
        </p:txBody>
      </p:sp>
    </p:spTree>
    <p:extLst>
      <p:ext uri="{BB962C8B-B14F-4D97-AF65-F5344CB8AC3E}">
        <p14:creationId xmlns:p14="http://schemas.microsoft.com/office/powerpoint/2010/main" val="1880386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C6185F38-65B2-4AA9-B3EF-16DB4E41FE0E}" type="datetime1">
              <a:rPr lang="de-DE" smtClean="0"/>
              <a:t>26.10.2016</a:t>
            </a:fld>
            <a:endParaRPr lang="de-DE"/>
          </a:p>
        </p:txBody>
      </p:sp>
      <p:sp>
        <p:nvSpPr>
          <p:cNvPr id="5" name="Fußzeilenplatzhalter 4"/>
          <p:cNvSpPr>
            <a:spLocks noGrp="1"/>
          </p:cNvSpPr>
          <p:nvPr>
            <p:ph type="ftr" sz="quarter" idx="11"/>
          </p:nvPr>
        </p:nvSpPr>
        <p:spPr/>
        <p:txBody>
          <a:bodyPr/>
          <a:lstStyle/>
          <a:p>
            <a:r>
              <a:rPr lang="de-DE" smtClean="0"/>
              <a:t>Marcus Schäfer, Rechtsanwalt</a:t>
            </a:r>
            <a:endParaRPr lang="de-DE"/>
          </a:p>
        </p:txBody>
      </p:sp>
      <p:sp>
        <p:nvSpPr>
          <p:cNvPr id="6" name="Foliennummernplatzhalter 5"/>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29774734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41EFAE59-C002-4C04-BD30-085A1229D67C}" type="datetime1">
              <a:rPr lang="de-DE" smtClean="0"/>
              <a:t>26.10.2016</a:t>
            </a:fld>
            <a:endParaRPr lang="de-DE"/>
          </a:p>
        </p:txBody>
      </p:sp>
      <p:sp>
        <p:nvSpPr>
          <p:cNvPr id="5" name="Fußzeilenplatzhalter 4"/>
          <p:cNvSpPr>
            <a:spLocks noGrp="1"/>
          </p:cNvSpPr>
          <p:nvPr>
            <p:ph type="ftr" sz="quarter" idx="11"/>
          </p:nvPr>
        </p:nvSpPr>
        <p:spPr/>
        <p:txBody>
          <a:bodyPr/>
          <a:lstStyle/>
          <a:p>
            <a:r>
              <a:rPr lang="de-DE" smtClean="0"/>
              <a:t>Marcus Schäfer, Rechtsanwalt</a:t>
            </a:r>
            <a:endParaRPr lang="de-DE"/>
          </a:p>
        </p:txBody>
      </p:sp>
      <p:sp>
        <p:nvSpPr>
          <p:cNvPr id="6" name="Foliennummernplatzhalter 5"/>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1950206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DE1AA254-1D4C-447B-8BAB-3247B8079D14}" type="datetime1">
              <a:rPr lang="de-DE" smtClean="0"/>
              <a:t>26.10.2016</a:t>
            </a:fld>
            <a:endParaRPr lang="de-DE"/>
          </a:p>
        </p:txBody>
      </p:sp>
      <p:sp>
        <p:nvSpPr>
          <p:cNvPr id="5" name="Fußzeilenplatzhalter 4"/>
          <p:cNvSpPr>
            <a:spLocks noGrp="1"/>
          </p:cNvSpPr>
          <p:nvPr>
            <p:ph type="ftr" sz="quarter" idx="11"/>
          </p:nvPr>
        </p:nvSpPr>
        <p:spPr/>
        <p:txBody>
          <a:bodyPr/>
          <a:lstStyle/>
          <a:p>
            <a:r>
              <a:rPr lang="de-DE" smtClean="0"/>
              <a:t>Marcus Schäfer, Rechtsanwalt</a:t>
            </a:r>
            <a:endParaRPr lang="de-DE"/>
          </a:p>
        </p:txBody>
      </p:sp>
      <p:sp>
        <p:nvSpPr>
          <p:cNvPr id="6" name="Foliennummernplatzhalter 5"/>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3820040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8" name="Rectangle 20"/>
          <p:cNvSpPr/>
          <p:nvPr userDrawn="1"/>
        </p:nvSpPr>
        <p:spPr bwMode="auto">
          <a:xfrm>
            <a:off x="0" y="4095334"/>
            <a:ext cx="9144000" cy="2762666"/>
          </a:xfrm>
          <a:prstGeom prst="rect">
            <a:avLst/>
          </a:prstGeom>
          <a:solidFill>
            <a:srgbClr val="DC0028"/>
          </a:solidFill>
          <a:ln w="9525" cap="flat" cmpd="sng" algn="ctr">
            <a:noFill/>
            <a:prstDash val="solid"/>
            <a:round/>
            <a:headEnd type="none" w="med" len="med"/>
            <a:tailEnd type="none" w="med" len="med"/>
          </a:ln>
          <a:effectLst/>
        </p:spPr>
        <p:txBody>
          <a:bodyPr/>
          <a:lstStyle/>
          <a:p>
            <a:pPr eaLnBrk="0" hangingPunct="0"/>
            <a:endParaRPr lang="en-GB" sz="2400">
              <a:latin typeface="Times" pitchFamily="18" charset="0"/>
            </a:endParaRPr>
          </a:p>
        </p:txBody>
      </p:sp>
      <p:pic>
        <p:nvPicPr>
          <p:cNvPr id="8" name="Picture 2" descr="C:\Users\nlvgil1\AppData\Local\Microsoft\Windows\Temporary Internet Files\Content.Outlook\TH95SUOD\dynamic line GCO (2).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879334"/>
            <a:ext cx="9144000" cy="2160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Atradius Tite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1065584"/>
            <a:ext cx="9144000" cy="2811576"/>
          </a:xfrm>
          <a:prstGeom prst="rect">
            <a:avLst/>
          </a:prstGeom>
          <a:noFill/>
        </p:spPr>
      </p:pic>
      <p:sp>
        <p:nvSpPr>
          <p:cNvPr id="2" name="Title 1"/>
          <p:cNvSpPr>
            <a:spLocks noGrp="1"/>
          </p:cNvSpPr>
          <p:nvPr>
            <p:ph type="ctrTitle"/>
          </p:nvPr>
        </p:nvSpPr>
        <p:spPr>
          <a:xfrm>
            <a:off x="685800" y="4263231"/>
            <a:ext cx="7772400" cy="893961"/>
          </a:xfrm>
        </p:spPr>
        <p:txBody>
          <a:bodyPr anchor="b">
            <a:noAutofit/>
          </a:bodyPr>
          <a:lstStyle>
            <a:lvl1pPr>
              <a:defRPr sz="2800" b="1">
                <a:solidFill>
                  <a:schemeClr val="bg1"/>
                </a:solidFill>
              </a:defRPr>
            </a:lvl1pPr>
          </a:lstStyle>
          <a:p>
            <a:r>
              <a:rPr lang="en-US" dirty="0" smtClean="0"/>
              <a:t>Click to edit Master title style</a:t>
            </a:r>
            <a:endParaRPr lang="en-GB" dirty="0"/>
          </a:p>
        </p:txBody>
      </p:sp>
      <p:sp>
        <p:nvSpPr>
          <p:cNvPr id="3" name="Subtitle 2"/>
          <p:cNvSpPr>
            <a:spLocks noGrp="1"/>
          </p:cNvSpPr>
          <p:nvPr>
            <p:ph type="subTitle" idx="1"/>
          </p:nvPr>
        </p:nvSpPr>
        <p:spPr>
          <a:xfrm>
            <a:off x="685800" y="5229200"/>
            <a:ext cx="7774632" cy="648072"/>
          </a:xfrm>
        </p:spPr>
        <p:txBody>
          <a:bodyPr>
            <a:noAutofit/>
          </a:bodyPr>
          <a:lstStyle>
            <a:lvl1pPr marL="0" indent="0" algn="l">
              <a:buNone/>
              <a:defRPr sz="1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9" name="sVisualHorizontalTop"/>
          <p:cNvSpPr/>
          <p:nvPr userDrawn="1"/>
        </p:nvSpPr>
        <p:spPr>
          <a:xfrm>
            <a:off x="0" y="1065560"/>
            <a:ext cx="9144000" cy="28116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xt Placeholder 6"/>
          <p:cNvSpPr>
            <a:spLocks noGrp="1"/>
          </p:cNvSpPr>
          <p:nvPr>
            <p:ph type="body" sz="quarter" idx="10" hasCustomPrompt="1"/>
          </p:nvPr>
        </p:nvSpPr>
        <p:spPr>
          <a:xfrm>
            <a:off x="975428" y="5949280"/>
            <a:ext cx="5324764" cy="720081"/>
          </a:xfrm>
        </p:spPr>
        <p:txBody>
          <a:bodyPr>
            <a:noAutofit/>
          </a:bodyPr>
          <a:lstStyle>
            <a:lvl1pPr marL="0" indent="0">
              <a:lnSpc>
                <a:spcPct val="100000"/>
              </a:lnSpc>
              <a:spcBef>
                <a:spcPts val="600"/>
              </a:spcBef>
              <a:buNone/>
              <a:defRPr sz="900" baseline="0">
                <a:solidFill>
                  <a:schemeClr val="bg1"/>
                </a:solidFill>
              </a:defRPr>
            </a:lvl1pPr>
            <a:lvl2pPr marL="180000" indent="0">
              <a:buNone/>
              <a:defRPr sz="900">
                <a:solidFill>
                  <a:schemeClr val="bg1"/>
                </a:solidFill>
              </a:defRPr>
            </a:lvl2pPr>
            <a:lvl3pPr marL="360000" indent="0">
              <a:buNone/>
              <a:defRPr sz="900">
                <a:solidFill>
                  <a:schemeClr val="bg1"/>
                </a:solidFill>
              </a:defRPr>
            </a:lvl3pPr>
            <a:lvl4pPr marL="540000" indent="0">
              <a:buNone/>
              <a:defRPr sz="900">
                <a:solidFill>
                  <a:schemeClr val="bg1"/>
                </a:solidFill>
              </a:defRPr>
            </a:lvl4pPr>
            <a:lvl5pPr marL="720113" indent="0">
              <a:buNone/>
              <a:defRPr sz="900">
                <a:solidFill>
                  <a:schemeClr val="bg1"/>
                </a:solidFill>
              </a:defRPr>
            </a:lvl5pPr>
          </a:lstStyle>
          <a:p>
            <a:pPr lvl="0"/>
            <a:r>
              <a:rPr lang="en-US" dirty="0" smtClean="0"/>
              <a:t>Click to edit Event and date</a:t>
            </a:r>
          </a:p>
          <a:p>
            <a:pPr lvl="0"/>
            <a:r>
              <a:rPr lang="en-US" dirty="0" smtClean="0"/>
              <a:t>Department / Unit</a:t>
            </a:r>
          </a:p>
          <a:p>
            <a:pPr lvl="0"/>
            <a:r>
              <a:rPr lang="en-US" dirty="0" smtClean="0"/>
              <a:t>Name</a:t>
            </a:r>
          </a:p>
        </p:txBody>
      </p:sp>
      <p:sp>
        <p:nvSpPr>
          <p:cNvPr id="4" name="Date Placeholder 3"/>
          <p:cNvSpPr>
            <a:spLocks noGrp="1"/>
          </p:cNvSpPr>
          <p:nvPr>
            <p:ph type="dt" sz="half" idx="11"/>
          </p:nvPr>
        </p:nvSpPr>
        <p:spPr>
          <a:xfrm>
            <a:off x="685800" y="6714000"/>
            <a:ext cx="2133600" cy="144000"/>
          </a:xfrm>
        </p:spPr>
        <p:txBody>
          <a:bodyPr/>
          <a:lstStyle>
            <a:lvl1pPr>
              <a:defRPr sz="800">
                <a:solidFill>
                  <a:schemeClr val="bg1"/>
                </a:solidFill>
              </a:defRPr>
            </a:lvl1pPr>
          </a:lstStyle>
          <a:p>
            <a:endParaRPr lang="en-GB" dirty="0"/>
          </a:p>
        </p:txBody>
      </p:sp>
      <p:sp>
        <p:nvSpPr>
          <p:cNvPr id="5" name="Footer Placeholder 4"/>
          <p:cNvSpPr>
            <a:spLocks noGrp="1"/>
          </p:cNvSpPr>
          <p:nvPr>
            <p:ph type="ftr" sz="quarter" idx="12"/>
          </p:nvPr>
        </p:nvSpPr>
        <p:spPr>
          <a:xfrm>
            <a:off x="2819400" y="6694392"/>
            <a:ext cx="5172368" cy="163607"/>
          </a:xfrm>
        </p:spPr>
        <p:txBody>
          <a:bodyPr/>
          <a:lstStyle>
            <a:lvl1pPr>
              <a:defRPr sz="800">
                <a:solidFill>
                  <a:schemeClr val="bg1"/>
                </a:solidFill>
              </a:defRPr>
            </a:lvl1pPr>
          </a:lstStyle>
          <a:p>
            <a:r>
              <a:rPr lang="en-US" smtClean="0"/>
              <a:t>Mineralölseminar - Frank Liebold - Country Director Deutschland  2015-06-11</a:t>
            </a:r>
            <a:endParaRPr lang="en-GB" dirty="0"/>
          </a:p>
        </p:txBody>
      </p:sp>
      <p:sp>
        <p:nvSpPr>
          <p:cNvPr id="6" name="Slide Number Placeholder 5"/>
          <p:cNvSpPr>
            <a:spLocks noGrp="1"/>
          </p:cNvSpPr>
          <p:nvPr>
            <p:ph type="sldNum" sz="quarter" idx="13"/>
          </p:nvPr>
        </p:nvSpPr>
        <p:spPr>
          <a:xfrm>
            <a:off x="8128866" y="6694393"/>
            <a:ext cx="324000" cy="144000"/>
          </a:xfrm>
        </p:spPr>
        <p:txBody>
          <a:bodyPr/>
          <a:lstStyle>
            <a:lvl1pPr>
              <a:defRPr sz="800">
                <a:solidFill>
                  <a:schemeClr val="bg1"/>
                </a:solidFill>
              </a:defRPr>
            </a:lvl1pPr>
          </a:lstStyle>
          <a:p>
            <a:fld id="{9AEFD468-13DB-4482-BA06-D549E20FEF9C}" type="slidenum">
              <a:rPr lang="en-GB" smtClean="0"/>
              <a:pPr/>
              <a:t>‹Nr.›</a:t>
            </a:fld>
            <a:endParaRPr lang="en-GB" dirty="0"/>
          </a:p>
        </p:txBody>
      </p:sp>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52187" y="255886"/>
            <a:ext cx="1512000" cy="340190"/>
          </a:xfrm>
          <a:prstGeom prst="rect">
            <a:avLst/>
          </a:prstGeom>
        </p:spPr>
      </p:pic>
    </p:spTree>
    <p:extLst>
      <p:ext uri="{BB962C8B-B14F-4D97-AF65-F5344CB8AC3E}">
        <p14:creationId xmlns:p14="http://schemas.microsoft.com/office/powerpoint/2010/main" val="2260321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Right bottom image">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568952" cy="490066"/>
          </a:xfrm>
        </p:spPr>
        <p:txBody>
          <a:bodyPr/>
          <a:lstStyle>
            <a:lvl1pPr>
              <a:defRPr>
                <a:solidFill>
                  <a:schemeClr val="accent2"/>
                </a:solidFill>
              </a:defRPr>
            </a:lvl1pPr>
          </a:lstStyle>
          <a:p>
            <a:r>
              <a:rPr lang="en-US" dirty="0" smtClean="0"/>
              <a:t>Click to edit Master title style</a:t>
            </a:r>
            <a:endParaRPr lang="en-GB" dirty="0"/>
          </a:p>
        </p:txBody>
      </p:sp>
      <p:sp>
        <p:nvSpPr>
          <p:cNvPr id="10" name="Text Placeholder 9"/>
          <p:cNvSpPr>
            <a:spLocks noGrp="1"/>
          </p:cNvSpPr>
          <p:nvPr>
            <p:ph type="body" sz="quarter" idx="13"/>
          </p:nvPr>
        </p:nvSpPr>
        <p:spPr>
          <a:xfrm>
            <a:off x="251520" y="972000"/>
            <a:ext cx="8567738" cy="3181453"/>
          </a:xfrm>
        </p:spPr>
        <p:txBody>
          <a:bodyPr/>
          <a:lstStyle>
            <a:lvl1pPr>
              <a:lnSpc>
                <a:spcPct val="150000"/>
              </a:lnSpc>
              <a:buClr>
                <a:schemeClr val="accent1"/>
              </a:buClr>
              <a:defRPr sz="1600"/>
            </a:lvl1pPr>
            <a:lvl2pPr>
              <a:lnSpc>
                <a:spcPct val="150000"/>
              </a:lnSpc>
              <a:buClr>
                <a:schemeClr val="accent3"/>
              </a:buClr>
              <a:defRPr sz="1600"/>
            </a:lvl2pPr>
            <a:lvl3pPr>
              <a:lnSpc>
                <a:spcPct val="150000"/>
              </a:lnSpc>
              <a:buClr>
                <a:schemeClr val="accent3"/>
              </a:buClr>
              <a:defRPr sz="1600"/>
            </a:lvl3pPr>
            <a:lvl4pPr>
              <a:lnSpc>
                <a:spcPct val="150000"/>
              </a:lnSpc>
              <a:buClr>
                <a:schemeClr val="accent3"/>
              </a:buClr>
              <a:defRPr sz="1600"/>
            </a:lvl4pPr>
            <a:lvl5pPr>
              <a:lnSpc>
                <a:spcPct val="150000"/>
              </a:lnSpc>
              <a:buClr>
                <a:schemeClr val="accent3"/>
              </a:buCl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11" name="Picture 2" descr="C:\Users\nlvgil1\AppData\Local\Microsoft\Windows\Temporary Internet Files\Content.Outlook\TH95SUOD\dynamic line GCO (2).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660000"/>
            <a:ext cx="9144000" cy="216000"/>
          </a:xfrm>
          <a:prstGeom prst="rect">
            <a:avLst/>
          </a:prstGeom>
          <a:noFill/>
          <a:extLst>
            <a:ext uri="{909E8E84-426E-40DD-AFC4-6F175D3DCCD1}">
              <a14:hiddenFill xmlns:a14="http://schemas.microsoft.com/office/drawing/2010/main">
                <a:solidFill>
                  <a:srgbClr val="FFFFFF"/>
                </a:solidFill>
              </a14:hiddenFill>
            </a:ext>
          </a:extLst>
        </p:spPr>
      </p:pic>
      <p:sp>
        <p:nvSpPr>
          <p:cNvPr id="9" name="Text Placeholder 9"/>
          <p:cNvSpPr>
            <a:spLocks noGrp="1"/>
          </p:cNvSpPr>
          <p:nvPr>
            <p:ph type="body" sz="quarter" idx="14"/>
          </p:nvPr>
        </p:nvSpPr>
        <p:spPr>
          <a:xfrm>
            <a:off x="251520" y="4161617"/>
            <a:ext cx="4968552" cy="2056547"/>
          </a:xfrm>
        </p:spPr>
        <p:txBody>
          <a:bodyPr/>
          <a:lstStyle>
            <a:lvl1pPr>
              <a:lnSpc>
                <a:spcPct val="150000"/>
              </a:lnSpc>
              <a:buClr>
                <a:schemeClr val="accent1"/>
              </a:buClr>
              <a:defRPr sz="1600"/>
            </a:lvl1pPr>
            <a:lvl2pPr>
              <a:lnSpc>
                <a:spcPct val="150000"/>
              </a:lnSpc>
              <a:buClr>
                <a:schemeClr val="accent3"/>
              </a:buClr>
              <a:defRPr sz="1600"/>
            </a:lvl2pPr>
            <a:lvl3pPr>
              <a:lnSpc>
                <a:spcPct val="150000"/>
              </a:lnSpc>
              <a:buClr>
                <a:schemeClr val="accent3"/>
              </a:buClr>
              <a:defRPr sz="1600"/>
            </a:lvl3pPr>
            <a:lvl4pPr>
              <a:lnSpc>
                <a:spcPct val="150000"/>
              </a:lnSpc>
              <a:buClr>
                <a:schemeClr val="accent3"/>
              </a:buClr>
              <a:defRPr sz="1600"/>
            </a:lvl4pPr>
            <a:lvl5pPr>
              <a:lnSpc>
                <a:spcPct val="150000"/>
              </a:lnSpc>
              <a:buClr>
                <a:schemeClr val="accent3"/>
              </a:buCl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12" name="Slide Number Placeholder 5"/>
          <p:cNvSpPr>
            <a:spLocks noGrp="1"/>
          </p:cNvSpPr>
          <p:nvPr>
            <p:ph type="sldNum" sz="quarter" idx="4"/>
          </p:nvPr>
        </p:nvSpPr>
        <p:spPr>
          <a:xfrm>
            <a:off x="8621436" y="6458464"/>
            <a:ext cx="324000" cy="144000"/>
          </a:xfrm>
          <a:prstGeom prst="rect">
            <a:avLst/>
          </a:prstGeom>
        </p:spPr>
        <p:txBody>
          <a:bodyPr vert="horz" lIns="0" tIns="0" rIns="0" bIns="0" rtlCol="0" anchor="ctr"/>
          <a:lstStyle>
            <a:lvl1pPr algn="r">
              <a:defRPr sz="800">
                <a:solidFill>
                  <a:schemeClr val="accent3"/>
                </a:solidFill>
              </a:defRPr>
            </a:lvl1pPr>
          </a:lstStyle>
          <a:p>
            <a:fld id="{9AEFD468-13DB-4482-BA06-D549E20FEF9C}" type="slidenum">
              <a:rPr lang="en-GB" smtClean="0"/>
              <a:pPr/>
              <a:t>‹Nr.›</a:t>
            </a:fld>
            <a:endParaRPr lang="en-GB" dirty="0"/>
          </a:p>
        </p:txBody>
      </p:sp>
      <p:sp>
        <p:nvSpPr>
          <p:cNvPr id="14" name="Footer Placeholder 4"/>
          <p:cNvSpPr>
            <a:spLocks noGrp="1"/>
          </p:cNvSpPr>
          <p:nvPr>
            <p:ph type="ftr" sz="quarter" idx="11"/>
          </p:nvPr>
        </p:nvSpPr>
        <p:spPr>
          <a:xfrm>
            <a:off x="1273320" y="6458463"/>
            <a:ext cx="7258016" cy="144001"/>
          </a:xfrm>
        </p:spPr>
        <p:txBody>
          <a:bodyPr lIns="0" tIns="0" rIns="0" bIns="0"/>
          <a:lstStyle>
            <a:lvl1pPr algn="r">
              <a:defRPr sz="800">
                <a:solidFill>
                  <a:schemeClr val="accent3"/>
                </a:solidFill>
                <a:latin typeface="Arial" panose="020B0604020202020204" pitchFamily="34" charset="0"/>
                <a:cs typeface="Arial" panose="020B0604020202020204" pitchFamily="34" charset="0"/>
              </a:defRPr>
            </a:lvl1pPr>
          </a:lstStyle>
          <a:p>
            <a:r>
              <a:rPr lang="en-US" smtClean="0"/>
              <a:t>Mineralölseminar - Frank Liebold - Country Director Deutschland  2015-06-11</a:t>
            </a:r>
            <a:endParaRPr lang="en-GB" dirty="0"/>
          </a:p>
        </p:txBody>
      </p:sp>
      <p:sp>
        <p:nvSpPr>
          <p:cNvPr id="4" name="Date Placeholder 3"/>
          <p:cNvSpPr>
            <a:spLocks noGrp="1"/>
          </p:cNvSpPr>
          <p:nvPr>
            <p:ph type="dt" sz="half" idx="15"/>
          </p:nvPr>
        </p:nvSpPr>
        <p:spPr/>
        <p:txBody>
          <a:bodyPr/>
          <a:lstStyle/>
          <a:p>
            <a:endParaRPr lang="en-GB" dirty="0"/>
          </a:p>
        </p:txBody>
      </p:sp>
    </p:spTree>
    <p:extLst>
      <p:ext uri="{BB962C8B-B14F-4D97-AF65-F5344CB8AC3E}">
        <p14:creationId xmlns:p14="http://schemas.microsoft.com/office/powerpoint/2010/main" val="152174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10" name="Text Placeholder 9"/>
          <p:cNvSpPr>
            <a:spLocks noGrp="1"/>
          </p:cNvSpPr>
          <p:nvPr>
            <p:ph type="body" sz="quarter" idx="13"/>
          </p:nvPr>
        </p:nvSpPr>
        <p:spPr>
          <a:xfrm>
            <a:off x="251520" y="972000"/>
            <a:ext cx="8567738" cy="5220000"/>
          </a:xfrm>
        </p:spPr>
        <p:txBody>
          <a:bodyPr/>
          <a:lstStyle>
            <a:lvl1pPr>
              <a:lnSpc>
                <a:spcPct val="150000"/>
              </a:lnSpc>
              <a:buClr>
                <a:schemeClr val="accent1"/>
              </a:buClr>
              <a:defRPr sz="1600"/>
            </a:lvl1pPr>
            <a:lvl2pPr>
              <a:lnSpc>
                <a:spcPct val="150000"/>
              </a:lnSpc>
              <a:buClr>
                <a:schemeClr val="accent3"/>
              </a:buClr>
              <a:defRPr sz="1600"/>
            </a:lvl2pPr>
            <a:lvl3pPr>
              <a:lnSpc>
                <a:spcPct val="150000"/>
              </a:lnSpc>
              <a:buClr>
                <a:schemeClr val="accent3"/>
              </a:buClr>
              <a:defRPr sz="1600"/>
            </a:lvl3pPr>
            <a:lvl4pPr>
              <a:lnSpc>
                <a:spcPct val="150000"/>
              </a:lnSpc>
              <a:buClr>
                <a:schemeClr val="accent3"/>
              </a:buClr>
              <a:defRPr sz="1600"/>
            </a:lvl4pPr>
            <a:lvl5pPr>
              <a:lnSpc>
                <a:spcPct val="150000"/>
              </a:lnSpc>
              <a:buClr>
                <a:schemeClr val="accent3"/>
              </a:buCl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11" name="Picture 2" descr="C:\Users\nlvgil1\AppData\Local\Microsoft\Windows\Temporary Internet Files\Content.Outlook\TH95SUOD\dynamic line GCO (2).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660000"/>
            <a:ext cx="9144000" cy="216000"/>
          </a:xfrm>
          <a:prstGeom prst="rect">
            <a:avLst/>
          </a:prstGeom>
          <a:noFill/>
          <a:extLst>
            <a:ext uri="{909E8E84-426E-40DD-AFC4-6F175D3DCCD1}">
              <a14:hiddenFill xmlns:a14="http://schemas.microsoft.com/office/drawing/2010/main">
                <a:solidFill>
                  <a:srgbClr val="FFFFFF"/>
                </a:solidFill>
              </a14:hiddenFill>
            </a:ext>
          </a:extLst>
        </p:spPr>
      </p:pic>
      <p:sp>
        <p:nvSpPr>
          <p:cNvPr id="12" name="Slide Number Placeholder 5"/>
          <p:cNvSpPr>
            <a:spLocks noGrp="1"/>
          </p:cNvSpPr>
          <p:nvPr>
            <p:ph type="sldNum" sz="quarter" idx="4"/>
          </p:nvPr>
        </p:nvSpPr>
        <p:spPr>
          <a:xfrm>
            <a:off x="8621436" y="6458464"/>
            <a:ext cx="324000" cy="144000"/>
          </a:xfrm>
          <a:prstGeom prst="rect">
            <a:avLst/>
          </a:prstGeom>
        </p:spPr>
        <p:txBody>
          <a:bodyPr vert="horz" lIns="0" tIns="0" rIns="0" bIns="0" rtlCol="0" anchor="ctr"/>
          <a:lstStyle>
            <a:lvl1pPr algn="r">
              <a:defRPr sz="800">
                <a:solidFill>
                  <a:schemeClr val="accent3"/>
                </a:solidFill>
              </a:defRPr>
            </a:lvl1pPr>
          </a:lstStyle>
          <a:p>
            <a:fld id="{9AEFD468-13DB-4482-BA06-D549E20FEF9C}" type="slidenum">
              <a:rPr lang="en-GB" smtClean="0"/>
              <a:pPr/>
              <a:t>‹Nr.›</a:t>
            </a:fld>
            <a:endParaRPr lang="en-GB" dirty="0"/>
          </a:p>
        </p:txBody>
      </p:sp>
      <p:sp>
        <p:nvSpPr>
          <p:cNvPr id="9" name="Footer Placeholder 4"/>
          <p:cNvSpPr>
            <a:spLocks noGrp="1"/>
          </p:cNvSpPr>
          <p:nvPr>
            <p:ph type="ftr" sz="quarter" idx="11"/>
          </p:nvPr>
        </p:nvSpPr>
        <p:spPr>
          <a:xfrm>
            <a:off x="1273320" y="6458463"/>
            <a:ext cx="7258016" cy="144001"/>
          </a:xfrm>
        </p:spPr>
        <p:txBody>
          <a:bodyPr lIns="0" tIns="0" rIns="0" bIns="0"/>
          <a:lstStyle>
            <a:lvl1pPr algn="r">
              <a:defRPr sz="800">
                <a:solidFill>
                  <a:schemeClr val="accent3"/>
                </a:solidFill>
                <a:latin typeface="Arial" panose="020B0604020202020204" pitchFamily="34" charset="0"/>
                <a:cs typeface="Arial" panose="020B0604020202020204" pitchFamily="34" charset="0"/>
              </a:defRPr>
            </a:lvl1pPr>
          </a:lstStyle>
          <a:p>
            <a:r>
              <a:rPr lang="en-US" smtClean="0"/>
              <a:t>Mineralölseminar - Frank Liebold - Country Director Deutschland  2015-06-11</a:t>
            </a:r>
            <a:endParaRPr lang="en-GB" dirty="0"/>
          </a:p>
        </p:txBody>
      </p:sp>
      <p:sp>
        <p:nvSpPr>
          <p:cNvPr id="3" name="Date Placeholder 2"/>
          <p:cNvSpPr>
            <a:spLocks noGrp="1"/>
          </p:cNvSpPr>
          <p:nvPr>
            <p:ph type="dt" sz="half" idx="14"/>
          </p:nvPr>
        </p:nvSpPr>
        <p:spPr/>
        <p:txBody>
          <a:bodyPr/>
          <a:lstStyle/>
          <a:p>
            <a:endParaRPr lang="en-GB" dirty="0"/>
          </a:p>
        </p:txBody>
      </p:sp>
      <p:sp>
        <p:nvSpPr>
          <p:cNvPr id="4" name="Title 3"/>
          <p:cNvSpPr>
            <a:spLocks noGrp="1"/>
          </p:cNvSpPr>
          <p:nvPr>
            <p:ph type="title"/>
          </p:nvPr>
        </p:nvSpPr>
        <p:spPr/>
        <p:txBody>
          <a:bodyPr/>
          <a:lstStyle/>
          <a:p>
            <a:r>
              <a:rPr lang="en-US" dirty="0" smtClean="0"/>
              <a:t>Click to edit Master title style</a:t>
            </a:r>
            <a:endParaRPr lang="en-GB" dirty="0"/>
          </a:p>
        </p:txBody>
      </p:sp>
    </p:spTree>
    <p:extLst>
      <p:ext uri="{BB962C8B-B14F-4D97-AF65-F5344CB8AC3E}">
        <p14:creationId xmlns:p14="http://schemas.microsoft.com/office/powerpoint/2010/main" val="334706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ight image text">
    <p:spTree>
      <p:nvGrpSpPr>
        <p:cNvPr id="1" name=""/>
        <p:cNvGrpSpPr/>
        <p:nvPr/>
      </p:nvGrpSpPr>
      <p:grpSpPr>
        <a:xfrm>
          <a:off x="0" y="0"/>
          <a:ext cx="0" cy="0"/>
          <a:chOff x="0" y="0"/>
          <a:chExt cx="0" cy="0"/>
        </a:xfrm>
      </p:grpSpPr>
      <p:sp>
        <p:nvSpPr>
          <p:cNvPr id="2" name="sVisualVerticalRight"/>
          <p:cNvSpPr/>
          <p:nvPr userDrawn="1"/>
        </p:nvSpPr>
        <p:spPr>
          <a:xfrm>
            <a:off x="5831528" y="-1"/>
            <a:ext cx="3312472" cy="66579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4" name="Title 1"/>
          <p:cNvSpPr>
            <a:spLocks noGrp="1"/>
          </p:cNvSpPr>
          <p:nvPr>
            <p:ph type="title"/>
          </p:nvPr>
        </p:nvSpPr>
        <p:spPr>
          <a:xfrm>
            <a:off x="251520" y="274638"/>
            <a:ext cx="5472608" cy="490066"/>
          </a:xfrm>
        </p:spPr>
        <p:txBody>
          <a:bodyPr>
            <a:noAutofit/>
          </a:bodyPr>
          <a:lstStyle>
            <a:lvl1pPr>
              <a:defRPr>
                <a:solidFill>
                  <a:schemeClr val="accent2"/>
                </a:solidFill>
              </a:defRPr>
            </a:lvl1pPr>
          </a:lstStyle>
          <a:p>
            <a:r>
              <a:rPr lang="en-US" dirty="0" smtClean="0"/>
              <a:t>Click to edit Master title style</a:t>
            </a:r>
            <a:endParaRPr lang="en-GB" dirty="0"/>
          </a:p>
        </p:txBody>
      </p:sp>
      <p:sp>
        <p:nvSpPr>
          <p:cNvPr id="15" name="Text Placeholder 9"/>
          <p:cNvSpPr>
            <a:spLocks noGrp="1"/>
          </p:cNvSpPr>
          <p:nvPr>
            <p:ph type="body" sz="quarter" idx="13"/>
          </p:nvPr>
        </p:nvSpPr>
        <p:spPr>
          <a:xfrm>
            <a:off x="251520" y="972000"/>
            <a:ext cx="5471833" cy="5220000"/>
          </a:xfrm>
        </p:spPr>
        <p:txBody>
          <a:bodyPr/>
          <a:lstStyle>
            <a:lvl1pPr>
              <a:lnSpc>
                <a:spcPct val="150000"/>
              </a:lnSpc>
              <a:defRPr sz="1600"/>
            </a:lvl1pPr>
            <a:lvl2pPr>
              <a:lnSpc>
                <a:spcPct val="150000"/>
              </a:lnSpc>
              <a:defRPr sz="1600"/>
            </a:lvl2pPr>
            <a:lvl3pPr>
              <a:lnSpc>
                <a:spcPct val="150000"/>
              </a:lnSpc>
              <a:defRPr sz="1600"/>
            </a:lvl3pPr>
            <a:lvl4pPr>
              <a:lnSpc>
                <a:spcPct val="150000"/>
              </a:lnSpc>
              <a:defRPr sz="1600"/>
            </a:lvl4pPr>
            <a:lvl5pPr>
              <a:lnSpc>
                <a:spcPct val="150000"/>
              </a:lnSpc>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pic>
        <p:nvPicPr>
          <p:cNvPr id="9" name="Picture 2" descr="C:\Users\nlvgil1\AppData\Local\Microsoft\Windows\Temporary Internet Files\Content.Outlook\TH95SUOD\dynamic line GCO (2).PNG"/>
          <p:cNvPicPr>
            <a:picLocks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6660000"/>
            <a:ext cx="9144000" cy="216000"/>
          </a:xfrm>
          <a:prstGeom prst="rect">
            <a:avLst/>
          </a:prstGeom>
          <a:noFill/>
          <a:extLst>
            <a:ext uri="{909E8E84-426E-40DD-AFC4-6F175D3DCCD1}">
              <a14:hiddenFill xmlns:a14="http://schemas.microsoft.com/office/drawing/2010/main">
                <a:solidFill>
                  <a:srgbClr val="FFFFFF"/>
                </a:solidFill>
              </a14:hiddenFill>
            </a:ext>
          </a:extLst>
        </p:spPr>
      </p:pic>
      <p:sp>
        <p:nvSpPr>
          <p:cNvPr id="7" name="Date Placeholder 6"/>
          <p:cNvSpPr>
            <a:spLocks noGrp="1"/>
          </p:cNvSpPr>
          <p:nvPr>
            <p:ph type="dt" sz="half" idx="14"/>
          </p:nvPr>
        </p:nvSpPr>
        <p:spPr>
          <a:xfrm>
            <a:off x="1270800" y="6278400"/>
            <a:ext cx="4449600" cy="144000"/>
          </a:xfrm>
        </p:spPr>
        <p:txBody>
          <a:bodyPr/>
          <a:lstStyle/>
          <a:p>
            <a:endParaRPr lang="en-GB" dirty="0"/>
          </a:p>
        </p:txBody>
      </p:sp>
      <p:sp>
        <p:nvSpPr>
          <p:cNvPr id="8" name="Footer Placeholder 7"/>
          <p:cNvSpPr>
            <a:spLocks noGrp="1"/>
          </p:cNvSpPr>
          <p:nvPr>
            <p:ph type="ftr" sz="quarter" idx="15"/>
          </p:nvPr>
        </p:nvSpPr>
        <p:spPr>
          <a:xfrm>
            <a:off x="1270800" y="6458400"/>
            <a:ext cx="4035600" cy="144000"/>
          </a:xfrm>
        </p:spPr>
        <p:txBody>
          <a:bodyPr/>
          <a:lstStyle/>
          <a:p>
            <a:r>
              <a:rPr lang="en-US" smtClean="0"/>
              <a:t>Mineralölseminar - Frank Liebold - Country Director Deutschland  2015-06-11</a:t>
            </a:r>
            <a:endParaRPr lang="en-GB" dirty="0"/>
          </a:p>
        </p:txBody>
      </p:sp>
      <p:sp>
        <p:nvSpPr>
          <p:cNvPr id="11" name="Slide Number Placeholder 10"/>
          <p:cNvSpPr>
            <a:spLocks noGrp="1"/>
          </p:cNvSpPr>
          <p:nvPr>
            <p:ph type="sldNum" sz="quarter" idx="16"/>
          </p:nvPr>
        </p:nvSpPr>
        <p:spPr>
          <a:xfrm>
            <a:off x="5400000" y="6458400"/>
            <a:ext cx="324000" cy="144000"/>
          </a:xfrm>
        </p:spPr>
        <p:txBody>
          <a:bodyPr/>
          <a:lstStyle/>
          <a:p>
            <a:fld id="{9AEFD468-13DB-4482-BA06-D549E20FEF9C}" type="slidenum">
              <a:rPr lang="en-GB" smtClean="0"/>
              <a:pPr/>
              <a:t>‹Nr.›</a:t>
            </a:fld>
            <a:endParaRPr lang="en-GB" dirty="0"/>
          </a:p>
        </p:txBody>
      </p:sp>
    </p:spTree>
    <p:extLst>
      <p:ext uri="{BB962C8B-B14F-4D97-AF65-F5344CB8AC3E}">
        <p14:creationId xmlns:p14="http://schemas.microsoft.com/office/powerpoint/2010/main" val="1286288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33D13FAE-1FA2-4EA8-A837-9CCA91E1A97C}" type="datetime1">
              <a:rPr lang="de-DE" smtClean="0"/>
              <a:t>26.10.2016</a:t>
            </a:fld>
            <a:endParaRPr lang="de-DE"/>
          </a:p>
        </p:txBody>
      </p:sp>
      <p:sp>
        <p:nvSpPr>
          <p:cNvPr id="5" name="Fußzeilenplatzhalter 4"/>
          <p:cNvSpPr>
            <a:spLocks noGrp="1"/>
          </p:cNvSpPr>
          <p:nvPr>
            <p:ph type="ftr" sz="quarter" idx="11"/>
          </p:nvPr>
        </p:nvSpPr>
        <p:spPr/>
        <p:txBody>
          <a:bodyPr/>
          <a:lstStyle/>
          <a:p>
            <a:r>
              <a:rPr lang="de-DE" smtClean="0"/>
              <a:t>Marcus Schäfer, Rechtsanwalt</a:t>
            </a:r>
            <a:endParaRPr lang="de-DE"/>
          </a:p>
        </p:txBody>
      </p:sp>
      <p:sp>
        <p:nvSpPr>
          <p:cNvPr id="6" name="Foliennummernplatzhalter 5"/>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147860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F3C7442-1CB3-4E4B-9157-9C5E5FB55E62}" type="datetime1">
              <a:rPr lang="de-DE" smtClean="0"/>
              <a:t>26.10.2016</a:t>
            </a:fld>
            <a:endParaRPr lang="de-DE"/>
          </a:p>
        </p:txBody>
      </p:sp>
      <p:sp>
        <p:nvSpPr>
          <p:cNvPr id="5" name="Fußzeilenplatzhalter 4"/>
          <p:cNvSpPr>
            <a:spLocks noGrp="1"/>
          </p:cNvSpPr>
          <p:nvPr>
            <p:ph type="ftr" sz="quarter" idx="11"/>
          </p:nvPr>
        </p:nvSpPr>
        <p:spPr/>
        <p:txBody>
          <a:bodyPr/>
          <a:lstStyle/>
          <a:p>
            <a:r>
              <a:rPr lang="de-DE" smtClean="0"/>
              <a:t>Marcus Schäfer, Rechtsanwalt</a:t>
            </a:r>
            <a:endParaRPr lang="de-DE"/>
          </a:p>
        </p:txBody>
      </p:sp>
      <p:sp>
        <p:nvSpPr>
          <p:cNvPr id="6" name="Foliennummernplatzhalter 5"/>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7834190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387E34B9-31A7-4221-8A75-71C1816AB8E7}" type="datetime1">
              <a:rPr lang="de-DE" smtClean="0"/>
              <a:t>26.10.2016</a:t>
            </a:fld>
            <a:endParaRPr lang="de-DE"/>
          </a:p>
        </p:txBody>
      </p:sp>
      <p:sp>
        <p:nvSpPr>
          <p:cNvPr id="6" name="Fußzeilenplatzhalter 5"/>
          <p:cNvSpPr>
            <a:spLocks noGrp="1"/>
          </p:cNvSpPr>
          <p:nvPr>
            <p:ph type="ftr" sz="quarter" idx="11"/>
          </p:nvPr>
        </p:nvSpPr>
        <p:spPr/>
        <p:txBody>
          <a:bodyPr/>
          <a:lstStyle/>
          <a:p>
            <a:r>
              <a:rPr lang="de-DE" smtClean="0"/>
              <a:t>Marcus Schäfer, Rechtsanwalt</a:t>
            </a:r>
            <a:endParaRPr lang="de-DE"/>
          </a:p>
        </p:txBody>
      </p:sp>
      <p:sp>
        <p:nvSpPr>
          <p:cNvPr id="7" name="Foliennummernplatzhalter 6"/>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3143777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ED0C4A97-E6DB-4103-900D-D22A9144247A}" type="datetime1">
              <a:rPr lang="de-DE" smtClean="0"/>
              <a:t>26.10.2016</a:t>
            </a:fld>
            <a:endParaRPr lang="de-DE"/>
          </a:p>
        </p:txBody>
      </p:sp>
      <p:sp>
        <p:nvSpPr>
          <p:cNvPr id="8" name="Fußzeilenplatzhalter 7"/>
          <p:cNvSpPr>
            <a:spLocks noGrp="1"/>
          </p:cNvSpPr>
          <p:nvPr>
            <p:ph type="ftr" sz="quarter" idx="11"/>
          </p:nvPr>
        </p:nvSpPr>
        <p:spPr/>
        <p:txBody>
          <a:bodyPr/>
          <a:lstStyle/>
          <a:p>
            <a:r>
              <a:rPr lang="de-DE" smtClean="0"/>
              <a:t>Marcus Schäfer, Rechtsanwalt</a:t>
            </a:r>
            <a:endParaRPr lang="de-DE"/>
          </a:p>
        </p:txBody>
      </p:sp>
      <p:sp>
        <p:nvSpPr>
          <p:cNvPr id="9" name="Foliennummernplatzhalter 8"/>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961247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6E14277E-5413-4F6B-B2A7-EFC50B6CB1BC}" type="datetime1">
              <a:rPr lang="de-DE" smtClean="0"/>
              <a:t>26.10.2016</a:t>
            </a:fld>
            <a:endParaRPr lang="de-DE"/>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1104772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EA7125F7-6EA5-4C06-9B73-4D926A609F74}" type="datetime1">
              <a:rPr lang="de-DE" smtClean="0"/>
              <a:t>26.10.2016</a:t>
            </a:fld>
            <a:endParaRPr lang="de-DE"/>
          </a:p>
        </p:txBody>
      </p:sp>
      <p:sp>
        <p:nvSpPr>
          <p:cNvPr id="3" name="Fußzeilenplatzhalter 2"/>
          <p:cNvSpPr>
            <a:spLocks noGrp="1"/>
          </p:cNvSpPr>
          <p:nvPr>
            <p:ph type="ftr" sz="quarter" idx="11"/>
          </p:nvPr>
        </p:nvSpPr>
        <p:spPr/>
        <p:txBody>
          <a:bodyPr/>
          <a:lstStyle/>
          <a:p>
            <a:r>
              <a:rPr lang="de-DE" smtClean="0"/>
              <a:t>Marcus Schäfer, Rechtsanwalt</a:t>
            </a:r>
            <a:endParaRPr lang="de-DE"/>
          </a:p>
        </p:txBody>
      </p:sp>
      <p:sp>
        <p:nvSpPr>
          <p:cNvPr id="4" name="Foliennummernplatzhalter 3"/>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21789847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86F1BBE3-9A80-43CE-B421-97FB0190997A}" type="datetime1">
              <a:rPr lang="de-DE" smtClean="0"/>
              <a:t>26.10.2016</a:t>
            </a:fld>
            <a:endParaRPr lang="de-DE"/>
          </a:p>
        </p:txBody>
      </p:sp>
      <p:sp>
        <p:nvSpPr>
          <p:cNvPr id="6" name="Fußzeilenplatzhalter 5"/>
          <p:cNvSpPr>
            <a:spLocks noGrp="1"/>
          </p:cNvSpPr>
          <p:nvPr>
            <p:ph type="ftr" sz="quarter" idx="11"/>
          </p:nvPr>
        </p:nvSpPr>
        <p:spPr/>
        <p:txBody>
          <a:bodyPr/>
          <a:lstStyle/>
          <a:p>
            <a:r>
              <a:rPr lang="de-DE" smtClean="0"/>
              <a:t>Marcus Schäfer, Rechtsanwalt</a:t>
            </a:r>
            <a:endParaRPr lang="de-DE"/>
          </a:p>
        </p:txBody>
      </p:sp>
      <p:sp>
        <p:nvSpPr>
          <p:cNvPr id="7" name="Foliennummernplatzhalter 6"/>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862046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Datumsplatzhalter 4"/>
          <p:cNvSpPr>
            <a:spLocks noGrp="1"/>
          </p:cNvSpPr>
          <p:nvPr>
            <p:ph type="dt" sz="half" idx="10"/>
          </p:nvPr>
        </p:nvSpPr>
        <p:spPr/>
        <p:txBody>
          <a:bodyPr/>
          <a:lstStyle/>
          <a:p>
            <a:fld id="{3E053DA8-9886-41B2-BDE1-06783B453E89}" type="datetime1">
              <a:rPr lang="de-DE" smtClean="0"/>
              <a:t>26.10.2016</a:t>
            </a:fld>
            <a:endParaRPr lang="de-DE"/>
          </a:p>
        </p:txBody>
      </p:sp>
      <p:sp>
        <p:nvSpPr>
          <p:cNvPr id="6" name="Fußzeilenplatzhalter 5"/>
          <p:cNvSpPr>
            <a:spLocks noGrp="1"/>
          </p:cNvSpPr>
          <p:nvPr>
            <p:ph type="ftr" sz="quarter" idx="11"/>
          </p:nvPr>
        </p:nvSpPr>
        <p:spPr/>
        <p:txBody>
          <a:bodyPr/>
          <a:lstStyle/>
          <a:p>
            <a:r>
              <a:rPr lang="de-DE" smtClean="0"/>
              <a:t>Marcus Schäfer, Rechtsanwalt</a:t>
            </a:r>
            <a:endParaRPr lang="de-DE"/>
          </a:p>
        </p:txBody>
      </p:sp>
      <p:sp>
        <p:nvSpPr>
          <p:cNvPr id="7" name="Foliennummernplatzhalter 6"/>
          <p:cNvSpPr>
            <a:spLocks noGrp="1"/>
          </p:cNvSpPr>
          <p:nvPr>
            <p:ph type="sldNum" sz="quarter" idx="12"/>
          </p:nvPr>
        </p:nvSpPr>
        <p:spPr/>
        <p:txBody>
          <a:bodyPr/>
          <a:lstStyle/>
          <a:p>
            <a:fld id="{3B46A3F9-BC9F-4B28-91BD-CBC301F68BC4}" type="slidenum">
              <a:rPr lang="de-DE" smtClean="0"/>
              <a:t>‹Nr.›</a:t>
            </a:fld>
            <a:endParaRPr lang="de-DE"/>
          </a:p>
        </p:txBody>
      </p:sp>
    </p:spTree>
    <p:extLst>
      <p:ext uri="{BB962C8B-B14F-4D97-AF65-F5344CB8AC3E}">
        <p14:creationId xmlns:p14="http://schemas.microsoft.com/office/powerpoint/2010/main" val="4224388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3766A5-9F76-4069-BA53-D6246FF78E6A}" type="datetime1">
              <a:rPr lang="de-DE" smtClean="0"/>
              <a:t>26.10.2016</a:t>
            </a:fld>
            <a:endParaRPr lang="de-DE"/>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DE" smtClean="0"/>
              <a:t>Marcus Schäfer, Rechtsanwalt</a:t>
            </a:r>
            <a:endParaRPr lang="de-DE"/>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46A3F9-BC9F-4B28-91BD-CBC301F68BC4}" type="slidenum">
              <a:rPr lang="de-DE" smtClean="0"/>
              <a:t>‹Nr.›</a:t>
            </a:fld>
            <a:endParaRPr lang="de-DE"/>
          </a:p>
        </p:txBody>
      </p:sp>
    </p:spTree>
    <p:extLst>
      <p:ext uri="{BB962C8B-B14F-4D97-AF65-F5344CB8AC3E}">
        <p14:creationId xmlns:p14="http://schemas.microsoft.com/office/powerpoint/2010/main" val="3313740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1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4.xml"/><Relationship Id="rId1" Type="http://schemas.openxmlformats.org/officeDocument/2006/relationships/slideLayout" Target="../slideLayouts/slideLayout13.xml"/><Relationship Id="rId6" Type="http://schemas.openxmlformats.org/officeDocument/2006/relationships/slide" Target="slide6.xml"/><Relationship Id="rId5" Type="http://schemas.openxmlformats.org/officeDocument/2006/relationships/image" Target="../media/image15.jpeg"/><Relationship Id="rId4" Type="http://schemas.microsoft.com/office/2007/relationships/hdphoto" Target="../media/hdphoto1.wdp"/></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1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4.xml"/><Relationship Id="rId4" Type="http://schemas.openxmlformats.org/officeDocument/2006/relationships/image" Target="../media/image28.jpe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Microsoft_Excel_97-2003_Worksheet1.xls"/></Relationships>
</file>

<file path=ppt/slides/_rels/slide18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9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9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jp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052"/>
          <p:cNvSpPr>
            <a:spLocks noChangeArrowheads="1"/>
          </p:cNvSpPr>
          <p:nvPr/>
        </p:nvSpPr>
        <p:spPr bwMode="auto">
          <a:xfrm>
            <a:off x="207088" y="2780928"/>
            <a:ext cx="8936912" cy="3240360"/>
          </a:xfrm>
          <a:prstGeom prst="rect">
            <a:avLst/>
          </a:prstGeom>
          <a:noFill/>
          <a:ln>
            <a:noFill/>
          </a:ln>
          <a:effectLst/>
          <a:extLst>
            <a:ext uri="{909E8E84-426E-40DD-AFC4-6F175D3DCCD1}">
              <a14:hiddenFill xmlns:a14="http://schemas.microsoft.com/office/drawing/2010/main">
                <a:gradFill rotWithShape="0">
                  <a:gsLst>
                    <a:gs pos="0">
                      <a:srgbClr val="969696"/>
                    </a:gs>
                    <a:gs pos="100000">
                      <a:srgbClr val="FFFFFF"/>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r>
              <a:rPr lang="de-DE" sz="2400" b="1" dirty="0"/>
              <a:t>Anwenderseminar Energiesteuerentlastung </a:t>
            </a:r>
            <a:r>
              <a:rPr lang="de-DE" sz="2400" b="1" dirty="0" smtClean="0"/>
              <a:t/>
            </a:r>
            <a:br>
              <a:rPr lang="de-DE" sz="2400" b="1" dirty="0" smtClean="0"/>
            </a:br>
            <a:r>
              <a:rPr lang="de-DE" sz="2400" b="1" dirty="0" smtClean="0"/>
              <a:t>in </a:t>
            </a:r>
            <a:r>
              <a:rPr lang="de-DE" sz="2400" b="1" dirty="0" smtClean="0"/>
              <a:t>Stuttgart gemeinsam </a:t>
            </a:r>
            <a:r>
              <a:rPr lang="de-DE" sz="2400" b="1" dirty="0"/>
              <a:t>mit der </a:t>
            </a:r>
            <a:r>
              <a:rPr lang="de-DE" sz="2400" b="1" dirty="0" err="1"/>
              <a:t>Atradius</a:t>
            </a:r>
            <a:r>
              <a:rPr lang="de-DE" sz="2400" b="1" dirty="0"/>
              <a:t> </a:t>
            </a:r>
            <a:r>
              <a:rPr lang="de-DE" sz="2400" b="1" dirty="0" smtClean="0"/>
              <a:t>Warenkreditversicherung</a:t>
            </a:r>
            <a:endParaRPr lang="de-DE" sz="2400" b="1" dirty="0"/>
          </a:p>
          <a:p>
            <a:pPr algn="ctr">
              <a:spcAft>
                <a:spcPct val="60000"/>
              </a:spcAft>
              <a:buFontTx/>
              <a:buNone/>
            </a:pPr>
            <a:endParaRPr lang="de-DE" altLang="de-DE" sz="2400" b="1" dirty="0" smtClean="0">
              <a:latin typeface="Arial" charset="0"/>
              <a:cs typeface="Times New Roman" charset="0"/>
            </a:endParaRPr>
          </a:p>
          <a:p>
            <a:pPr algn="ctr">
              <a:spcAft>
                <a:spcPct val="60000"/>
              </a:spcAft>
              <a:buFontTx/>
              <a:buNone/>
            </a:pPr>
            <a:r>
              <a:rPr lang="de-DE" altLang="de-DE" sz="2400" b="1" dirty="0" smtClean="0">
                <a:latin typeface="Arial" charset="0"/>
                <a:cs typeface="Times New Roman" charset="0"/>
              </a:rPr>
              <a:t>Stuttgart, 27. Oktober 2016</a:t>
            </a:r>
            <a:endParaRPr lang="de-DE" altLang="de-DE" sz="2400" b="1" dirty="0" smtClean="0">
              <a:latin typeface="Arial" charset="0"/>
              <a:cs typeface="Times New Roman" charset="0"/>
            </a:endParaRPr>
          </a:p>
          <a:p>
            <a:pPr algn="ctr">
              <a:spcAft>
                <a:spcPct val="60000"/>
              </a:spcAft>
              <a:buFontTx/>
              <a:buNone/>
            </a:pPr>
            <a:r>
              <a:rPr lang="de-DE" altLang="de-DE" sz="2400" b="1" dirty="0" smtClean="0">
                <a:latin typeface="Arial" charset="0"/>
                <a:cs typeface="Times New Roman" charset="0"/>
              </a:rPr>
              <a:t>Marcus Schäfer, Rechtsanwalt</a:t>
            </a:r>
            <a:endParaRPr lang="de-DE" altLang="de-DE" sz="2400" b="1" dirty="0">
              <a:latin typeface="Arial" charset="0"/>
              <a:cs typeface="Times New Roman" charset="0"/>
            </a:endParaRPr>
          </a:p>
        </p:txBody>
      </p:sp>
      <p:pic>
        <p:nvPicPr>
          <p:cNvPr id="10" name="Grafik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738" y="551216"/>
            <a:ext cx="2702656" cy="1221600"/>
          </a:xfrm>
          <a:prstGeom prst="rect">
            <a:avLst/>
          </a:prstGeom>
        </p:spPr>
      </p:pic>
      <p:pic>
        <p:nvPicPr>
          <p:cNvPr id="2050" name="Picture 2" descr="http://intranet.atradiusnet.com/Images/signature_ATRwt_tcm908-14800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476672"/>
            <a:ext cx="7920880"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75348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1029"/>
          <p:cNvSpPr txBox="1">
            <a:spLocks noChangeArrowheads="1"/>
          </p:cNvSpPr>
          <p:nvPr/>
        </p:nvSpPr>
        <p:spPr bwMode="auto">
          <a:xfrm>
            <a:off x="971600" y="2276872"/>
            <a:ext cx="7560000" cy="156966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algn="ctr">
              <a:spcBef>
                <a:spcPct val="50000"/>
              </a:spcBef>
            </a:pPr>
            <a:r>
              <a:rPr lang="de-DE" altLang="de-DE" sz="2400" b="1" dirty="0" smtClean="0">
                <a:latin typeface="Verdana" pitchFamily="34" charset="0"/>
              </a:rPr>
              <a:t>Teil 1</a:t>
            </a:r>
          </a:p>
          <a:p>
            <a:pPr marL="0" indent="0" algn="ctr">
              <a:spcBef>
                <a:spcPct val="50000"/>
              </a:spcBef>
            </a:pPr>
            <a:endParaRPr lang="de-DE" altLang="de-DE" sz="2400" b="1" dirty="0" smtClean="0">
              <a:latin typeface="Verdana" pitchFamily="34" charset="0"/>
            </a:endParaRPr>
          </a:p>
          <a:p>
            <a:pPr marL="0" indent="0" algn="ctr">
              <a:spcBef>
                <a:spcPct val="50000"/>
              </a:spcBef>
            </a:pPr>
            <a:r>
              <a:rPr lang="de-DE" altLang="de-DE" sz="2400" b="1" dirty="0" smtClean="0">
                <a:latin typeface="Verdana" pitchFamily="34" charset="0"/>
              </a:rPr>
              <a:t>Grundlagen der Energiesteuerentlastung</a:t>
            </a:r>
            <a:endParaRPr lang="de-DE" altLang="de-DE" sz="2400" b="1" dirty="0"/>
          </a:p>
        </p:txBody>
      </p:sp>
    </p:spTree>
    <p:extLst>
      <p:ext uri="{BB962C8B-B14F-4D97-AF65-F5344CB8AC3E}">
        <p14:creationId xmlns:p14="http://schemas.microsoft.com/office/powerpoint/2010/main" val="148040760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24759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ea typeface="Verdana" pitchFamily="34" charset="0"/>
                <a:cs typeface="Verdana" pitchFamily="34" charset="0"/>
              </a:rPr>
              <a:t>Vermutungsrechtsprechung des BGH:</a:t>
            </a:r>
          </a:p>
          <a:p>
            <a:pPr lvl="0">
              <a:buFont typeface="Wingdings" panose="05000000000000000000" pitchFamily="2" charset="2"/>
              <a:buChar char="Ø"/>
            </a:pPr>
            <a:endParaRPr lang="de-DE" sz="2000" dirty="0"/>
          </a:p>
          <a:p>
            <a:pPr lvl="0">
              <a:buFont typeface="Wingdings" panose="05000000000000000000" pitchFamily="2" charset="2"/>
              <a:buChar char="Ø"/>
            </a:pPr>
            <a:r>
              <a:rPr lang="de-DE" sz="2000" dirty="0"/>
              <a:t>Schuldner, der zum Zeitpunkt der angefochtenen Handlung bereits zahlungsunfähig war</a:t>
            </a:r>
          </a:p>
          <a:p>
            <a:r>
              <a:rPr lang="de-DE" sz="2000" b="1" dirty="0"/>
              <a:t>	=&gt; Gläubigerbenachteiligungsvorsatz</a:t>
            </a:r>
            <a:r>
              <a:rPr lang="de-DE" sz="2000" dirty="0"/>
              <a:t> des Schuldners wird vermutet</a:t>
            </a:r>
          </a:p>
          <a:p>
            <a:r>
              <a:rPr lang="de-DE" sz="2000" dirty="0"/>
              <a:t> </a:t>
            </a:r>
          </a:p>
          <a:p>
            <a:pPr lvl="0">
              <a:buFont typeface="Wingdings" panose="05000000000000000000" pitchFamily="2" charset="2"/>
              <a:buChar char="Ø"/>
            </a:pPr>
            <a:r>
              <a:rPr lang="de-DE" sz="2000" b="1" dirty="0"/>
              <a:t>Kenntnis des Gläubigers</a:t>
            </a:r>
            <a:r>
              <a:rPr lang="de-DE" sz="2000" dirty="0"/>
              <a:t> vom </a:t>
            </a:r>
            <a:r>
              <a:rPr lang="de-DE" sz="2000" dirty="0" err="1"/>
              <a:t>Gläubigerbenach-teiligungsvorsatz</a:t>
            </a:r>
            <a:r>
              <a:rPr lang="de-DE" sz="2000" dirty="0"/>
              <a:t> des Schuldners wird vermutet,</a:t>
            </a:r>
          </a:p>
          <a:p>
            <a:r>
              <a:rPr lang="de-DE" sz="2000" b="1" dirty="0"/>
              <a:t>	=&gt; </a:t>
            </a:r>
            <a:r>
              <a:rPr lang="de-DE" sz="2000" dirty="0"/>
              <a:t>wenn Gläubiger die </a:t>
            </a:r>
            <a:r>
              <a:rPr lang="de-DE" sz="2000" b="1" dirty="0">
                <a:solidFill>
                  <a:srgbClr val="FF0000"/>
                </a:solidFill>
              </a:rPr>
              <a:t>drohende </a:t>
            </a:r>
            <a:r>
              <a:rPr lang="de-DE" sz="2000" b="1" dirty="0" err="1">
                <a:solidFill>
                  <a:srgbClr val="FF0000"/>
                </a:solidFill>
              </a:rPr>
              <a:t>Zahlungsun</a:t>
            </a:r>
            <a:r>
              <a:rPr lang="de-DE" sz="2000" b="1" dirty="0">
                <a:solidFill>
                  <a:srgbClr val="FF0000"/>
                </a:solidFill>
              </a:rPr>
              <a:t>-fähigkeit kannte</a:t>
            </a:r>
            <a:r>
              <a:rPr lang="de-DE" sz="2000" dirty="0"/>
              <a:t> und wusste, dass </a:t>
            </a:r>
            <a:r>
              <a:rPr lang="de-DE" sz="2000" b="1" dirty="0"/>
              <a:t>andere Gläubiger benachteiligt</a:t>
            </a:r>
            <a:r>
              <a:rPr lang="de-DE" sz="2000" dirty="0"/>
              <a:t> werden</a:t>
            </a:r>
          </a:p>
          <a:p>
            <a:r>
              <a:rPr lang="de-DE" sz="2000" dirty="0"/>
              <a:t> </a:t>
            </a:r>
          </a:p>
          <a:p>
            <a:pPr lvl="0">
              <a:buFont typeface="Wingdings" panose="05000000000000000000" pitchFamily="2" charset="2"/>
              <a:buChar char="Ø"/>
            </a:pPr>
            <a:r>
              <a:rPr lang="de-DE" sz="2000" dirty="0"/>
              <a:t>Vorhandensein weiterer Gläubiger wird bei gewerblich tätigen Schuldnern vermutet</a:t>
            </a:r>
          </a:p>
          <a:p>
            <a:pPr>
              <a:spcBef>
                <a:spcPct val="50000"/>
              </a:spcBef>
              <a:buClr>
                <a:srgbClr val="0000FF"/>
              </a:buClr>
              <a:buFont typeface="Wingdings" pitchFamily="2" charset="2"/>
              <a:buChar char="Ø"/>
            </a:pPr>
            <a:endParaRPr lang="de-DE" altLang="de-DE" sz="2200" dirty="0">
              <a:ea typeface="Verdana" pitchFamily="34" charset="0"/>
              <a:cs typeface="Verdana" pitchFamily="34" charset="0"/>
            </a:endParaRPr>
          </a:p>
        </p:txBody>
      </p:sp>
    </p:spTree>
    <p:extLst>
      <p:ext uri="{BB962C8B-B14F-4D97-AF65-F5344CB8AC3E}">
        <p14:creationId xmlns:p14="http://schemas.microsoft.com/office/powerpoint/2010/main" val="32906498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0783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Clr>
                <a:srgbClr val="0000FF"/>
              </a:buClr>
            </a:pPr>
            <a:r>
              <a:rPr lang="de-DE" sz="2400" b="1" dirty="0" smtClean="0"/>
              <a:t>BGH 09.06.2016</a:t>
            </a:r>
          </a:p>
          <a:p>
            <a:pPr marL="0" indent="0">
              <a:spcBef>
                <a:spcPct val="50000"/>
              </a:spcBef>
              <a:buClr>
                <a:srgbClr val="0000FF"/>
              </a:buClr>
            </a:pPr>
            <a:r>
              <a:rPr lang="de-DE" sz="2400" dirty="0" smtClean="0"/>
              <a:t>Die </a:t>
            </a:r>
            <a:r>
              <a:rPr lang="de-DE" sz="2400" dirty="0"/>
              <a:t>Kenntnis des Benachteiligungsvorsatzes wird </a:t>
            </a:r>
            <a:r>
              <a:rPr lang="de-DE" sz="2400" dirty="0" smtClean="0"/>
              <a:t>vermutet</a:t>
            </a:r>
            <a:r>
              <a:rPr lang="de-DE" sz="2400" dirty="0"/>
              <a:t>, wenn der andere Teil wusste, dass die Zahlungsunfähigkeit drohte und dass die Handlung die Gläubiger </a:t>
            </a:r>
            <a:r>
              <a:rPr lang="de-DE" sz="2400" dirty="0" smtClean="0"/>
              <a:t>benachteiligte</a:t>
            </a:r>
            <a:r>
              <a:rPr lang="de-DE" sz="2400" dirty="0"/>
              <a:t>. Kennt der Anfechtungsgegner die Zahlungsunfähigkeit des Schuldners, so weiß er auch, dass Leistungen aus dessen Vermögen die Befriedigungsmöglichkeit anderer Gläubiger vereiteln oder zumindest erschweren und verzögern. Mithin ist der </a:t>
            </a:r>
            <a:r>
              <a:rPr lang="de-DE" sz="2400" dirty="0" smtClean="0"/>
              <a:t>Anfechtungsgegner </a:t>
            </a:r>
            <a:r>
              <a:rPr lang="de-DE" sz="2400" dirty="0"/>
              <a:t>regelmäßig über den Benachteiligungsvorsatz im </a:t>
            </a:r>
            <a:r>
              <a:rPr lang="de-DE" sz="2400" dirty="0" smtClean="0"/>
              <a:t>Bilde.</a:t>
            </a:r>
            <a:endParaRPr lang="de-DE" altLang="de-DE" sz="2200" dirty="0">
              <a:ea typeface="Verdana" pitchFamily="34" charset="0"/>
              <a:cs typeface="Verdana" pitchFamily="34" charset="0"/>
            </a:endParaRPr>
          </a:p>
        </p:txBody>
      </p:sp>
    </p:spTree>
    <p:extLst>
      <p:ext uri="{BB962C8B-B14F-4D97-AF65-F5344CB8AC3E}">
        <p14:creationId xmlns:p14="http://schemas.microsoft.com/office/powerpoint/2010/main" val="55842044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67820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a:solidFill>
                  <a:srgbClr val="FF0000"/>
                </a:solidFill>
                <a:ea typeface="Verdana" pitchFamily="34" charset="0"/>
                <a:cs typeface="Verdana" pitchFamily="34" charset="0"/>
              </a:rPr>
              <a:t>Vollbeweis der Kenntnis ist faktisch </a:t>
            </a:r>
            <a:r>
              <a:rPr lang="de-DE" altLang="de-DE" sz="2400" dirty="0" smtClean="0">
                <a:solidFill>
                  <a:srgbClr val="FF0000"/>
                </a:solidFill>
                <a:ea typeface="Verdana" pitchFamily="34" charset="0"/>
                <a:cs typeface="Verdana" pitchFamily="34" charset="0"/>
              </a:rPr>
              <a:t>unmöglich. Es </a:t>
            </a:r>
            <a:r>
              <a:rPr lang="de-DE" altLang="de-DE" sz="2400" dirty="0">
                <a:solidFill>
                  <a:srgbClr val="FF0000"/>
                </a:solidFill>
                <a:ea typeface="Verdana" pitchFamily="34" charset="0"/>
                <a:cs typeface="Verdana" pitchFamily="34" charset="0"/>
              </a:rPr>
              <a:t>kommt auf Indizien ("Beweisanzeichen") </a:t>
            </a:r>
            <a:r>
              <a:rPr lang="de-DE" altLang="de-DE" sz="2400" dirty="0" smtClean="0">
                <a:solidFill>
                  <a:srgbClr val="FF0000"/>
                </a:solidFill>
                <a:ea typeface="Verdana" pitchFamily="34" charset="0"/>
                <a:cs typeface="Verdana" pitchFamily="34" charset="0"/>
              </a:rPr>
              <a:t>an:</a:t>
            </a:r>
            <a:endParaRPr lang="de-DE" altLang="de-DE" sz="2400" dirty="0"/>
          </a:p>
          <a:p>
            <a:pPr marL="0" indent="0">
              <a:spcBef>
                <a:spcPct val="50000"/>
              </a:spcBef>
            </a:pPr>
            <a:r>
              <a:rPr lang="de-DE" sz="2400" b="1" dirty="0" smtClean="0"/>
              <a:t>BGH 09.06.2016</a:t>
            </a:r>
          </a:p>
          <a:p>
            <a:pPr marL="0" lvl="0" indent="0">
              <a:spcAft>
                <a:spcPts val="1200"/>
              </a:spcAft>
            </a:pPr>
            <a:r>
              <a:rPr lang="de-DE" sz="2400" dirty="0" smtClean="0"/>
              <a:t>Der </a:t>
            </a:r>
            <a:r>
              <a:rPr lang="de-DE" sz="2400" dirty="0"/>
              <a:t>Kenntnis der (drohenden) </a:t>
            </a:r>
            <a:r>
              <a:rPr lang="de-DE" sz="2400" dirty="0" smtClean="0"/>
              <a:t>Zahlungs-unfähigkeit </a:t>
            </a:r>
            <a:r>
              <a:rPr lang="de-DE" sz="2400" dirty="0"/>
              <a:t>steht die Kenntnis von Umständen gleich, die zwingend auf eine drohende oder bereits eingetretene Zahlungsunfähigkeit </a:t>
            </a:r>
            <a:r>
              <a:rPr lang="de-DE" sz="2400" dirty="0" smtClean="0"/>
              <a:t>hin-weisen</a:t>
            </a:r>
            <a:r>
              <a:rPr lang="de-DE" sz="2400" dirty="0"/>
              <a:t>. Es genügt daher, dass der </a:t>
            </a:r>
            <a:r>
              <a:rPr lang="de-DE" sz="2400" dirty="0" err="1" smtClean="0"/>
              <a:t>Anfech-tungsgegner</a:t>
            </a:r>
            <a:r>
              <a:rPr lang="de-DE" sz="2400" dirty="0" smtClean="0"/>
              <a:t> </a:t>
            </a:r>
            <a:r>
              <a:rPr lang="de-DE" sz="2400" dirty="0"/>
              <a:t>die tatsächlichen Umstände kennt, aus denen bei zutreffender rechtlicher </a:t>
            </a:r>
            <a:r>
              <a:rPr lang="de-DE" sz="2400" dirty="0" err="1" smtClean="0"/>
              <a:t>Bewer-tung</a:t>
            </a:r>
            <a:r>
              <a:rPr lang="de-DE" sz="2400" dirty="0" smtClean="0"/>
              <a:t> </a:t>
            </a:r>
            <a:r>
              <a:rPr lang="de-DE" sz="2400" dirty="0"/>
              <a:t>die (drohende) Zahlungsunfähigkeit zweifelsfrei </a:t>
            </a:r>
            <a:r>
              <a:rPr lang="de-DE" sz="2400" dirty="0" smtClean="0"/>
              <a:t>folgt.</a:t>
            </a:r>
            <a:endParaRPr lang="de-DE" sz="2400" dirty="0"/>
          </a:p>
        </p:txBody>
      </p:sp>
    </p:spTree>
    <p:extLst>
      <p:ext uri="{BB962C8B-B14F-4D97-AF65-F5344CB8AC3E}">
        <p14:creationId xmlns:p14="http://schemas.microsoft.com/office/powerpoint/2010/main" val="40568908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169451"/>
            <a:ext cx="7560000" cy="513986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lvl="0">
              <a:spcAft>
                <a:spcPts val="1200"/>
              </a:spcAft>
              <a:buFont typeface="Wingdings" panose="05000000000000000000" pitchFamily="2" charset="2"/>
              <a:buChar char="Ø"/>
            </a:pPr>
            <a:r>
              <a:rPr lang="de-DE" sz="2400" dirty="0" smtClean="0"/>
              <a:t>Inkongruente </a:t>
            </a:r>
            <a:r>
              <a:rPr lang="de-DE" sz="2400" dirty="0"/>
              <a:t>Deckung (siehe oben)</a:t>
            </a:r>
          </a:p>
          <a:p>
            <a:pPr lvl="0">
              <a:spcAft>
                <a:spcPts val="1200"/>
              </a:spcAft>
              <a:buFont typeface="Wingdings" panose="05000000000000000000" pitchFamily="2" charset="2"/>
              <a:buChar char="Ø"/>
            </a:pPr>
            <a:r>
              <a:rPr lang="de-DE" sz="2400" dirty="0"/>
              <a:t>Stillhalteabkommen mit geringen Ratenzahlungen</a:t>
            </a:r>
          </a:p>
          <a:p>
            <a:pPr lvl="0">
              <a:spcAft>
                <a:spcPts val="1200"/>
              </a:spcAft>
              <a:buFont typeface="Wingdings" panose="05000000000000000000" pitchFamily="2" charset="2"/>
              <a:buChar char="Ø"/>
            </a:pPr>
            <a:r>
              <a:rPr lang="de-DE" sz="2400" dirty="0"/>
              <a:t>Verbindlichkeiten von beträchtlichem Umfang, die über längere Zeiträume nicht ausgeglichen sind und Kenntnis von weiteren Gläubigern mit ungedeckten Forderungen</a:t>
            </a:r>
          </a:p>
          <a:p>
            <a:pPr lvl="0">
              <a:spcAft>
                <a:spcPts val="1200"/>
              </a:spcAft>
              <a:buFont typeface="Wingdings" panose="05000000000000000000" pitchFamily="2" charset="2"/>
              <a:buChar char="Ø"/>
            </a:pPr>
            <a:r>
              <a:rPr lang="de-DE" sz="2400" dirty="0"/>
              <a:t>Monatelanges Schweigen auf Rechnungen, </a:t>
            </a:r>
            <a:r>
              <a:rPr lang="de-DE" sz="2400" dirty="0" smtClean="0"/>
              <a:t>Mahnungen</a:t>
            </a:r>
            <a:r>
              <a:rPr lang="de-DE" sz="2400" dirty="0"/>
              <a:t>, Mahnbescheid und Ratenzahlung erst bei Vorliegen des </a:t>
            </a:r>
            <a:r>
              <a:rPr lang="de-DE" sz="2400" dirty="0" smtClean="0"/>
              <a:t>Titels</a:t>
            </a:r>
          </a:p>
          <a:p>
            <a:pPr lvl="0">
              <a:spcAft>
                <a:spcPts val="1200"/>
              </a:spcAft>
              <a:buFont typeface="Wingdings" panose="05000000000000000000" pitchFamily="2" charset="2"/>
              <a:buChar char="Ø"/>
            </a:pPr>
            <a:r>
              <a:rPr lang="de-DE" sz="2400" dirty="0" smtClean="0"/>
              <a:t>Ratenzahlung nach verstrichener Zahlungsfrist auf Mahnung </a:t>
            </a:r>
            <a:endParaRPr lang="de-DE" sz="2400" dirty="0"/>
          </a:p>
        </p:txBody>
      </p:sp>
    </p:spTree>
    <p:extLst>
      <p:ext uri="{BB962C8B-B14F-4D97-AF65-F5344CB8AC3E}">
        <p14:creationId xmlns:p14="http://schemas.microsoft.com/office/powerpoint/2010/main" val="185554511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40120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lvl="0">
              <a:spcAft>
                <a:spcPts val="1200"/>
              </a:spcAft>
              <a:buFont typeface="Wingdings" panose="05000000000000000000" pitchFamily="2" charset="2"/>
              <a:buChar char="Ø"/>
            </a:pPr>
            <a:r>
              <a:rPr lang="de-DE" sz="2000" dirty="0"/>
              <a:t>Androhung oder Stellung des Insolvenzantrags</a:t>
            </a:r>
          </a:p>
          <a:p>
            <a:pPr lvl="0">
              <a:spcAft>
                <a:spcPts val="1200"/>
              </a:spcAft>
              <a:buFont typeface="Wingdings" panose="05000000000000000000" pitchFamily="2" charset="2"/>
              <a:buChar char="Ø"/>
            </a:pPr>
            <a:r>
              <a:rPr lang="de-DE" sz="2000" dirty="0"/>
              <a:t>notarielles Schuldanerkenntnis bei Ratenzahlungs-vereinbarungen </a:t>
            </a:r>
          </a:p>
          <a:p>
            <a:pPr lvl="0">
              <a:spcAft>
                <a:spcPts val="1200"/>
              </a:spcAft>
              <a:buFont typeface="Wingdings" panose="05000000000000000000" pitchFamily="2" charset="2"/>
              <a:buChar char="Ø"/>
            </a:pPr>
            <a:r>
              <a:rPr lang="de-DE" sz="2000" dirty="0"/>
              <a:t>Einblick in die Buchhaltung des Schuldners</a:t>
            </a:r>
          </a:p>
          <a:p>
            <a:pPr lvl="0">
              <a:spcAft>
                <a:spcPts val="1200"/>
              </a:spcAft>
              <a:buFont typeface="Wingdings" panose="05000000000000000000" pitchFamily="2" charset="2"/>
              <a:buChar char="Ø"/>
            </a:pPr>
            <a:r>
              <a:rPr lang="de-DE" sz="2000" dirty="0"/>
              <a:t>Schriftverkehr zur finanziellen Situation des Schuldners</a:t>
            </a:r>
          </a:p>
          <a:p>
            <a:pPr lvl="0">
              <a:spcAft>
                <a:spcPts val="1200"/>
              </a:spcAft>
              <a:buFont typeface="Wingdings" panose="05000000000000000000" pitchFamily="2" charset="2"/>
              <a:buChar char="Ø"/>
            </a:pPr>
            <a:r>
              <a:rPr lang="de-DE" sz="2000" dirty="0"/>
              <a:t>Sanierungsvergleich ohne schlüssiges Sanierungskonzept</a:t>
            </a:r>
          </a:p>
          <a:p>
            <a:pPr lvl="0">
              <a:spcAft>
                <a:spcPts val="1200"/>
              </a:spcAft>
              <a:buFont typeface="Wingdings" panose="05000000000000000000" pitchFamily="2" charset="2"/>
              <a:buChar char="Ø"/>
            </a:pPr>
            <a:r>
              <a:rPr lang="de-DE" sz="2000" dirty="0"/>
              <a:t>nachträgliche Besicherung von Altverbindlichkeiten</a:t>
            </a:r>
          </a:p>
          <a:p>
            <a:pPr lvl="0">
              <a:spcAft>
                <a:spcPts val="1200"/>
              </a:spcAft>
              <a:buFont typeface="Wingdings" panose="05000000000000000000" pitchFamily="2" charset="2"/>
              <a:buChar char="Ø"/>
            </a:pPr>
            <a:r>
              <a:rPr lang="de-DE" sz="2000" dirty="0"/>
              <a:t>Zahlungen nach nicht eingehaltenen Ratenzahlungs-vereinbarungen.</a:t>
            </a:r>
            <a:endParaRPr lang="de-DE" altLang="de-DE" sz="2200" dirty="0">
              <a:ea typeface="Verdana" pitchFamily="34" charset="0"/>
              <a:cs typeface="Verdana" pitchFamily="34" charset="0"/>
            </a:endParaRPr>
          </a:p>
        </p:txBody>
      </p:sp>
    </p:spTree>
    <p:extLst>
      <p:ext uri="{BB962C8B-B14F-4D97-AF65-F5344CB8AC3E}">
        <p14:creationId xmlns:p14="http://schemas.microsoft.com/office/powerpoint/2010/main" val="404701549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030286"/>
            <a:ext cx="7812480" cy="504753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lvl="0">
              <a:spcAft>
                <a:spcPts val="1200"/>
              </a:spcAft>
              <a:buFont typeface="Wingdings" panose="05000000000000000000" pitchFamily="2" charset="2"/>
              <a:buChar char="Ø"/>
            </a:pPr>
            <a:r>
              <a:rPr lang="de-DE" sz="1800" dirty="0">
                <a:solidFill>
                  <a:srgbClr val="FF0000"/>
                </a:solidFill>
              </a:rPr>
              <a:t>Kein Beweisanzeichen ist:</a:t>
            </a:r>
          </a:p>
          <a:p>
            <a:pPr lvl="0">
              <a:spcAft>
                <a:spcPts val="1200"/>
              </a:spcAft>
              <a:buFont typeface="Wingdings" panose="05000000000000000000" pitchFamily="2" charset="2"/>
              <a:buChar char="Ø"/>
            </a:pPr>
            <a:r>
              <a:rPr lang="de-DE" sz="1800" dirty="0"/>
              <a:t>Bitte des Schuldners um eine Ratenzahlung im Rahmen der Gepflogenheiten des Geschäftsverkehrs ist kein Indiz für die Zahlungsunfähigkeit.</a:t>
            </a:r>
          </a:p>
          <a:p>
            <a:pPr lvl="0">
              <a:spcAft>
                <a:spcPts val="1200"/>
              </a:spcAft>
              <a:buFont typeface="Wingdings" panose="05000000000000000000" pitchFamily="2" charset="2"/>
              <a:buChar char="Ø"/>
            </a:pPr>
            <a:r>
              <a:rPr lang="de-DE" sz="1800" dirty="0"/>
              <a:t>Schleppende Zahlungen an Sozialversicherungsträger</a:t>
            </a:r>
          </a:p>
          <a:p>
            <a:pPr lvl="0">
              <a:spcAft>
                <a:spcPts val="1200"/>
              </a:spcAft>
              <a:buFont typeface="Wingdings" panose="05000000000000000000" pitchFamily="2" charset="2"/>
              <a:buChar char="Ø"/>
            </a:pPr>
            <a:r>
              <a:rPr lang="de-DE" sz="1800" dirty="0">
                <a:solidFill>
                  <a:srgbClr val="FF0000"/>
                </a:solidFill>
              </a:rPr>
              <a:t>Gegenindizien:</a:t>
            </a:r>
          </a:p>
          <a:p>
            <a:pPr lvl="0">
              <a:spcAft>
                <a:spcPts val="1200"/>
              </a:spcAft>
              <a:buFont typeface="Wingdings" panose="05000000000000000000" pitchFamily="2" charset="2"/>
              <a:buChar char="Ø"/>
            </a:pPr>
            <a:r>
              <a:rPr lang="de-DE" sz="1800" dirty="0"/>
              <a:t>Kenntnis konkreter Umstände, die mit der baldigen Beendigung der Krise rechnen lassen.</a:t>
            </a:r>
          </a:p>
          <a:p>
            <a:pPr lvl="0">
              <a:spcAft>
                <a:spcPts val="1200"/>
              </a:spcAft>
              <a:buFont typeface="Wingdings" panose="05000000000000000000" pitchFamily="2" charset="2"/>
              <a:buChar char="Ø"/>
            </a:pPr>
            <a:r>
              <a:rPr lang="de-DE" sz="1800" dirty="0"/>
              <a:t>Vorliegen eines plausiblen Sanierungskonzepts</a:t>
            </a:r>
          </a:p>
          <a:p>
            <a:pPr lvl="0">
              <a:spcAft>
                <a:spcPts val="1200"/>
              </a:spcAft>
              <a:buFont typeface="Wingdings" panose="05000000000000000000" pitchFamily="2" charset="2"/>
              <a:buChar char="Ø"/>
            </a:pPr>
            <a:r>
              <a:rPr lang="de-DE" sz="1800" dirty="0"/>
              <a:t>Gläubiger geht von einer umfassenden, insolventesten Sicherung seiner Forderung aus.</a:t>
            </a:r>
          </a:p>
          <a:p>
            <a:pPr lvl="0">
              <a:spcAft>
                <a:spcPts val="1200"/>
              </a:spcAft>
              <a:buFont typeface="Wingdings" panose="05000000000000000000" pitchFamily="2" charset="2"/>
              <a:buChar char="Ø"/>
            </a:pPr>
            <a:r>
              <a:rPr lang="de-DE" sz="1800" dirty="0"/>
              <a:t>Gläubiger geht aufgrund konkret nachweisbarer Umstände davon aus, dass Schuldner die Zahlungen wieder aufgenommen habe und er der letzte Gläubiger sei.</a:t>
            </a:r>
          </a:p>
        </p:txBody>
      </p:sp>
    </p:spTree>
    <p:extLst>
      <p:ext uri="{BB962C8B-B14F-4D97-AF65-F5344CB8AC3E}">
        <p14:creationId xmlns:p14="http://schemas.microsoft.com/office/powerpoint/2010/main" val="300024495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899592" y="1260000"/>
            <a:ext cx="8064896" cy="473975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ea typeface="Verdana" pitchFamily="34" charset="0"/>
                <a:cs typeface="Verdana" pitchFamily="34" charset="0"/>
              </a:rPr>
              <a:t>Kenntnis des Gläubigerbenachteiligungsvorsatzes</a:t>
            </a:r>
          </a:p>
          <a:p>
            <a:pPr lvl="0">
              <a:buFont typeface="Wingdings" panose="05000000000000000000" pitchFamily="2" charset="2"/>
              <a:buChar char="Ø"/>
            </a:pPr>
            <a:endParaRPr lang="de-DE" sz="2000" dirty="0"/>
          </a:p>
          <a:p>
            <a:pPr lvl="0">
              <a:buFont typeface="Wingdings" panose="05000000000000000000" pitchFamily="2" charset="2"/>
              <a:buChar char="Ø"/>
            </a:pPr>
            <a:r>
              <a:rPr lang="de-DE" sz="2000" dirty="0">
                <a:solidFill>
                  <a:srgbClr val="FF0000"/>
                </a:solidFill>
              </a:rPr>
              <a:t>Der BGH „rudert“ ein Stück weit zurück und gibt dem Tatrichter eine Gesamtwürdigung auf:</a:t>
            </a:r>
          </a:p>
          <a:p>
            <a:pPr lvl="0">
              <a:buFont typeface="Wingdings" panose="05000000000000000000" pitchFamily="2" charset="2"/>
              <a:buChar char="Ø"/>
            </a:pPr>
            <a:endParaRPr lang="de-DE" sz="2000" dirty="0"/>
          </a:p>
          <a:p>
            <a:r>
              <a:rPr lang="de-DE" sz="2000" dirty="0"/>
              <a:t>	„Es genügt, dass der Anfechtungsgegner die tatsächlichen Umstände kennt, aus denen bei zutreffender rechtlicher Bewertung die (drohende) Zahlungsunfähigkeit zweifelfrei folgt. Dabei darf aber nicht übersehen werden, dass solche Tatsachen nur mehr oder weniger gewichtige Beweisanzeichen darstellen, die eine Gesamtwürdigung nicht entbehrlich machen und nicht schematisch im Sinne einer vom anderen Teil zu widerlegenden Vermutung angewandt werden dürfen.“</a:t>
            </a:r>
          </a:p>
          <a:p>
            <a:r>
              <a:rPr lang="de-DE" sz="2000" dirty="0"/>
              <a:t>	(BGH IX ZR 28/12 vom 10.01.2013)</a:t>
            </a:r>
          </a:p>
        </p:txBody>
      </p:sp>
    </p:spTree>
    <p:extLst>
      <p:ext uri="{BB962C8B-B14F-4D97-AF65-F5344CB8AC3E}">
        <p14:creationId xmlns:p14="http://schemas.microsoft.com/office/powerpoint/2010/main" val="31706115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3" name="Rechteck 2"/>
          <p:cNvSpPr/>
          <p:nvPr/>
        </p:nvSpPr>
        <p:spPr>
          <a:xfrm>
            <a:off x="1080000" y="1196752"/>
            <a:ext cx="7560000" cy="517064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Aft>
                <a:spcPts val="600"/>
              </a:spcAft>
            </a:pPr>
            <a:r>
              <a:rPr lang="de-DE" altLang="de-DE" sz="2000" b="1" dirty="0">
                <a:latin typeface="Verdana" pitchFamily="34" charset="0"/>
              </a:rPr>
              <a:t>Fall</a:t>
            </a:r>
          </a:p>
          <a:p>
            <a:pPr marL="342900" indent="-342900">
              <a:spcAft>
                <a:spcPts val="600"/>
              </a:spcAft>
              <a:buFont typeface="Wingdings" panose="05000000000000000000" pitchFamily="2" charset="2"/>
              <a:buChar char="Ø"/>
            </a:pPr>
            <a:r>
              <a:rPr lang="de-DE" altLang="de-DE" sz="2000" dirty="0">
                <a:latin typeface="Verdana" pitchFamily="34" charset="0"/>
              </a:rPr>
              <a:t>Lieferungen seit 2005 schleppend. Autohändler am Ort, „dem man helfen muss“.</a:t>
            </a:r>
          </a:p>
          <a:p>
            <a:pPr marL="342900" indent="-342900">
              <a:spcAft>
                <a:spcPts val="600"/>
              </a:spcAft>
              <a:buFont typeface="Wingdings" panose="05000000000000000000" pitchFamily="2" charset="2"/>
              <a:buChar char="Ø"/>
            </a:pPr>
            <a:r>
              <a:rPr lang="de-DE" altLang="de-DE" sz="2000" dirty="0">
                <a:latin typeface="Verdana" pitchFamily="34" charset="0"/>
              </a:rPr>
              <a:t>Bei Zahlung der ältesten Rechnung wurde neue Lieferung vereinbart. So geduldet und keine Mahnungen, Mahnbescheid etc.. </a:t>
            </a:r>
            <a:br>
              <a:rPr lang="de-DE" altLang="de-DE" sz="2000" dirty="0">
                <a:latin typeface="Verdana" pitchFamily="34" charset="0"/>
              </a:rPr>
            </a:br>
            <a:r>
              <a:rPr lang="de-DE" altLang="de-DE" sz="2000" dirty="0">
                <a:latin typeface="Verdana" pitchFamily="34" charset="0"/>
              </a:rPr>
              <a:t>Saldo bleibt so in etwa stabil.</a:t>
            </a:r>
          </a:p>
          <a:p>
            <a:pPr marL="342900" indent="-342900">
              <a:spcAft>
                <a:spcPts val="600"/>
              </a:spcAft>
              <a:buFont typeface="Wingdings" panose="05000000000000000000" pitchFamily="2" charset="2"/>
              <a:buChar char="Ø"/>
            </a:pPr>
            <a:r>
              <a:rPr lang="de-DE" altLang="de-DE" sz="2000" dirty="0">
                <a:latin typeface="Verdana" pitchFamily="34" charset="0"/>
              </a:rPr>
              <a:t>06.03.2008 Insolvenzantrag durch Krankenkasse</a:t>
            </a:r>
          </a:p>
          <a:p>
            <a:pPr marL="342900" indent="-342900">
              <a:spcAft>
                <a:spcPts val="600"/>
              </a:spcAft>
              <a:buFont typeface="Wingdings" panose="05000000000000000000" pitchFamily="2" charset="2"/>
              <a:buChar char="Ø"/>
            </a:pPr>
            <a:r>
              <a:rPr lang="de-DE" altLang="de-DE" sz="2000" dirty="0">
                <a:latin typeface="Verdana" pitchFamily="34" charset="0"/>
              </a:rPr>
              <a:t>03.07.2008 Insolvenz. Forderung angemeldet in Höhe von 165.008,67 €.</a:t>
            </a:r>
          </a:p>
          <a:p>
            <a:pPr marL="342900" indent="-342900">
              <a:spcAft>
                <a:spcPts val="600"/>
              </a:spcAft>
              <a:buFont typeface="Wingdings" panose="05000000000000000000" pitchFamily="2" charset="2"/>
              <a:buChar char="Ø"/>
            </a:pPr>
            <a:r>
              <a:rPr lang="de-DE" altLang="de-DE" sz="2000" dirty="0">
                <a:latin typeface="Verdana" pitchFamily="34" charset="0"/>
              </a:rPr>
              <a:t>09.12.2010 Anfechtung in Höhe von 134.400,00 € auf Rechnungen vom 28.12.2007 bis 29.04.2008</a:t>
            </a:r>
          </a:p>
          <a:p>
            <a:pPr marL="342900" indent="-342900">
              <a:spcAft>
                <a:spcPts val="600"/>
              </a:spcAft>
              <a:buFont typeface="Wingdings" panose="05000000000000000000" pitchFamily="2" charset="2"/>
              <a:buChar char="Ø"/>
            </a:pPr>
            <a:r>
              <a:rPr lang="de-DE" altLang="de-DE" sz="2000" dirty="0">
                <a:latin typeface="Verdana" pitchFamily="34" charset="0"/>
              </a:rPr>
              <a:t>08.12.2011 weitere Anfechtung in Höhe von 348.244,16 € auf Rechnungen vom 02.01.2007 bis 27.12.2007</a:t>
            </a:r>
          </a:p>
        </p:txBody>
      </p:sp>
    </p:spTree>
    <p:extLst>
      <p:ext uri="{BB962C8B-B14F-4D97-AF65-F5344CB8AC3E}">
        <p14:creationId xmlns:p14="http://schemas.microsoft.com/office/powerpoint/2010/main" val="1134045913"/>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Bargeschäfte § 142 InsO:</a:t>
            </a:r>
          </a:p>
          <a:p>
            <a:pPr>
              <a:spcBef>
                <a:spcPct val="50000"/>
              </a:spcBef>
              <a:buClr>
                <a:srgbClr val="0000FF"/>
              </a:buClr>
              <a:buFont typeface="Wingdings" pitchFamily="2" charset="2"/>
              <a:buChar char="Ø"/>
            </a:pPr>
            <a:r>
              <a:rPr lang="de-DE" altLang="de-DE" sz="2200" dirty="0"/>
              <a:t>Eine Leistung des Schuldners, für die unmittelbar eine gleichwertige Leistung in sein Vermögen gelangt.</a:t>
            </a:r>
          </a:p>
          <a:p>
            <a:pPr lvl="1">
              <a:spcBef>
                <a:spcPct val="50000"/>
              </a:spcBef>
              <a:buClr>
                <a:srgbClr val="0000FF"/>
              </a:buClr>
              <a:buFont typeface="Wingdings" pitchFamily="2" charset="2"/>
              <a:buNone/>
            </a:pPr>
            <a:r>
              <a:rPr lang="de-DE" altLang="de-DE" sz="2200" b="1" dirty="0"/>
              <a:t>UND</a:t>
            </a:r>
          </a:p>
          <a:p>
            <a:pPr>
              <a:spcBef>
                <a:spcPct val="50000"/>
              </a:spcBef>
              <a:buClr>
                <a:srgbClr val="0000FF"/>
              </a:buClr>
              <a:buFont typeface="Wingdings" pitchFamily="2" charset="2"/>
              <a:buChar char="Ø"/>
            </a:pPr>
            <a:r>
              <a:rPr lang="de-DE" altLang="de-DE" sz="2200" dirty="0"/>
              <a:t>Wenn nicht die Voraussetzungen der vorsätzlichen Benachteiligung vorliegen</a:t>
            </a:r>
          </a:p>
          <a:p>
            <a:pPr marL="0" indent="0">
              <a:spcBef>
                <a:spcPct val="50000"/>
              </a:spcBef>
              <a:buClr>
                <a:srgbClr val="0000FF"/>
              </a:buClr>
            </a:pPr>
            <a:r>
              <a:rPr lang="de-DE" altLang="de-DE" sz="2200" dirty="0"/>
              <a:t>Diese Voraussetzungen liegen in der Regel aber vor. Deshalb genügt es dem BGH, wenn ein </a:t>
            </a:r>
            <a:r>
              <a:rPr lang="de-DE" altLang="de-DE" sz="2200" dirty="0">
                <a:solidFill>
                  <a:srgbClr val="FF0000"/>
                </a:solidFill>
              </a:rPr>
              <a:t>"</a:t>
            </a:r>
            <a:r>
              <a:rPr lang="de-DE" altLang="de-DE" sz="2200" dirty="0" err="1">
                <a:solidFill>
                  <a:srgbClr val="FF0000"/>
                </a:solidFill>
              </a:rPr>
              <a:t>barge-schäftlicher</a:t>
            </a:r>
            <a:r>
              <a:rPr lang="de-DE" altLang="de-DE" sz="2200" dirty="0">
                <a:solidFill>
                  <a:srgbClr val="FF0000"/>
                </a:solidFill>
              </a:rPr>
              <a:t> Leistungsaustausch" </a:t>
            </a:r>
            <a:r>
              <a:rPr lang="de-DE" altLang="de-DE" sz="2200" dirty="0"/>
              <a:t>vorliegt.</a:t>
            </a:r>
          </a:p>
        </p:txBody>
      </p:sp>
    </p:spTree>
    <p:extLst>
      <p:ext uri="{BB962C8B-B14F-4D97-AF65-F5344CB8AC3E}">
        <p14:creationId xmlns:p14="http://schemas.microsoft.com/office/powerpoint/2010/main" val="245985412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07704" y="274638"/>
            <a:ext cx="7056784" cy="562074"/>
          </a:xfrm>
        </p:spPr>
        <p:txBody>
          <a:bodyPr>
            <a:noAutofit/>
          </a:bodyPr>
          <a:lstStyle/>
          <a:p>
            <a:r>
              <a:rPr lang="de-DE" sz="3000" b="1" dirty="0">
                <a:solidFill>
                  <a:srgbClr val="0000CC"/>
                </a:solidFill>
              </a:rPr>
              <a:t>Regierungsentwurf zur Änderung der InsO</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109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79999" y="1057284"/>
            <a:ext cx="7971986" cy="533992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200" b="1" dirty="0"/>
              <a:t>Allgemein: </a:t>
            </a:r>
            <a:r>
              <a:rPr lang="de-DE" altLang="de-DE" sz="2200" dirty="0"/>
              <a:t>Die Verzinsung des Anfechtungs-betrages ab Verfahrenseröffnung fällt weg</a:t>
            </a:r>
          </a:p>
          <a:p>
            <a:pPr marL="0" indent="0">
              <a:spcBef>
                <a:spcPct val="50000"/>
              </a:spcBef>
            </a:pPr>
            <a:r>
              <a:rPr lang="de-DE" altLang="de-DE" sz="2200" b="1" dirty="0"/>
              <a:t>Inkongruenz: </a:t>
            </a:r>
            <a:r>
              <a:rPr lang="de-DE" altLang="de-DE" sz="2200" dirty="0"/>
              <a:t>Zahlungen aus der Vollstreckung sind nicht mehr inkongruent. Damit auch solche unter Vollstreckungsdruck. (Begünstigung staatlicher Gläubiger)</a:t>
            </a:r>
          </a:p>
          <a:p>
            <a:pPr marL="0" indent="0">
              <a:spcBef>
                <a:spcPct val="50000"/>
              </a:spcBef>
            </a:pPr>
            <a:r>
              <a:rPr lang="de-DE" altLang="de-DE" sz="2200" b="1" dirty="0"/>
              <a:t>Vorsatzanfechtung: </a:t>
            </a:r>
          </a:p>
          <a:p>
            <a:pPr marL="342900" indent="-342900">
              <a:spcBef>
                <a:spcPct val="50000"/>
              </a:spcBef>
              <a:buFont typeface="Wingdings" charset="2"/>
              <a:buChar char="Ø"/>
            </a:pPr>
            <a:r>
              <a:rPr lang="de-DE" altLang="de-DE" sz="2200" dirty="0"/>
              <a:t>Wird auf vier Jahre reduziert.</a:t>
            </a:r>
          </a:p>
          <a:p>
            <a:pPr marL="342900" indent="-342900">
              <a:spcBef>
                <a:spcPct val="50000"/>
              </a:spcBef>
              <a:buFont typeface="Wingdings" charset="2"/>
              <a:buChar char="Ø"/>
            </a:pPr>
            <a:r>
              <a:rPr lang="de-DE" altLang="de-DE" sz="2200" dirty="0"/>
              <a:t>Bei kongruenten Zahlungen genügt die drohende Zahlungsunfähigkeit nicht mehr, sonder diese muss eingetreten sein.</a:t>
            </a:r>
          </a:p>
          <a:p>
            <a:pPr marL="342900" indent="-342900">
              <a:spcBef>
                <a:spcPct val="50000"/>
              </a:spcBef>
              <a:buFont typeface="Wingdings" charset="2"/>
              <a:buChar char="Ø"/>
            </a:pPr>
            <a:r>
              <a:rPr lang="de-DE" altLang="de-DE" sz="2200" dirty="0"/>
              <a:t>Ratenzahlungsvereinbarung ist ausdrücklich kein Beweisanzeichen mehr.</a:t>
            </a:r>
          </a:p>
        </p:txBody>
      </p:sp>
    </p:spTree>
    <p:extLst>
      <p:ext uri="{BB962C8B-B14F-4D97-AF65-F5344CB8AC3E}">
        <p14:creationId xmlns:p14="http://schemas.microsoft.com/office/powerpoint/2010/main" val="3719407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Gesetz, Verordnungen, Rechtsquellen</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11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1029"/>
          <p:cNvSpPr txBox="1">
            <a:spLocks noChangeArrowheads="1"/>
          </p:cNvSpPr>
          <p:nvPr/>
        </p:nvSpPr>
        <p:spPr bwMode="auto">
          <a:xfrm>
            <a:off x="971600" y="126876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spcBef>
                <a:spcPct val="50000"/>
              </a:spcBef>
              <a:buFont typeface="Wingdings" pitchFamily="2" charset="2"/>
              <a:buChar char="Ø"/>
            </a:pPr>
            <a:r>
              <a:rPr lang="de-DE" altLang="de-DE" sz="2400" dirty="0">
                <a:latin typeface="Verdana" pitchFamily="34" charset="0"/>
              </a:rPr>
              <a:t>Energiesteuergesetz</a:t>
            </a:r>
          </a:p>
          <a:p>
            <a:pPr>
              <a:spcBef>
                <a:spcPct val="50000"/>
              </a:spcBef>
              <a:buFont typeface="Wingdings" pitchFamily="2" charset="2"/>
              <a:buChar char="Ø"/>
            </a:pPr>
            <a:r>
              <a:rPr lang="de-DE" altLang="de-DE" sz="2400" dirty="0">
                <a:latin typeface="Verdana" pitchFamily="34" charset="0"/>
              </a:rPr>
              <a:t>Verwaltungsvorschrift zu </a:t>
            </a:r>
            <a:br>
              <a:rPr lang="de-DE" altLang="de-DE" sz="2400" dirty="0">
                <a:latin typeface="Verdana" pitchFamily="34" charset="0"/>
              </a:rPr>
            </a:br>
            <a:r>
              <a:rPr lang="de-DE" altLang="de-DE" sz="2400" dirty="0">
                <a:latin typeface="Verdana" pitchFamily="34" charset="0"/>
              </a:rPr>
              <a:t>§ 60 </a:t>
            </a:r>
            <a:r>
              <a:rPr lang="de-DE" altLang="de-DE" sz="2400" dirty="0" err="1">
                <a:latin typeface="Verdana" pitchFamily="34" charset="0"/>
              </a:rPr>
              <a:t>EnergieStG</a:t>
            </a:r>
            <a:r>
              <a:rPr lang="de-DE" altLang="de-DE" sz="2400" dirty="0">
                <a:latin typeface="Verdana" pitchFamily="34" charset="0"/>
              </a:rPr>
              <a:t> vom 12.03.2012 </a:t>
            </a:r>
            <a:br>
              <a:rPr lang="de-DE" altLang="de-DE" sz="2400" dirty="0">
                <a:latin typeface="Verdana" pitchFamily="34" charset="0"/>
              </a:rPr>
            </a:br>
            <a:r>
              <a:rPr lang="de-DE" altLang="de-DE" sz="2400" dirty="0">
                <a:latin typeface="Verdana" pitchFamily="34" charset="0"/>
              </a:rPr>
              <a:t>(DV Zahlungsausfall)</a:t>
            </a:r>
          </a:p>
          <a:p>
            <a:pPr>
              <a:spcBef>
                <a:spcPct val="50000"/>
              </a:spcBef>
              <a:buFont typeface="Wingdings" pitchFamily="2" charset="2"/>
              <a:buChar char="Ø"/>
            </a:pPr>
            <a:r>
              <a:rPr lang="de-DE" altLang="de-DE" sz="2400" dirty="0">
                <a:latin typeface="Verdana" pitchFamily="34" charset="0"/>
              </a:rPr>
              <a:t>Urteile des </a:t>
            </a:r>
            <a:r>
              <a:rPr lang="de-DE" altLang="de-DE" sz="2400" dirty="0" smtClean="0">
                <a:latin typeface="Verdana" pitchFamily="34" charset="0"/>
              </a:rPr>
              <a:t>BFH</a:t>
            </a:r>
          </a:p>
          <a:p>
            <a:pPr>
              <a:spcBef>
                <a:spcPct val="50000"/>
              </a:spcBef>
              <a:buFont typeface="Wingdings" pitchFamily="2" charset="2"/>
              <a:buChar char="Ø"/>
            </a:pPr>
            <a:r>
              <a:rPr lang="de-DE" altLang="de-DE" sz="2400" dirty="0" smtClean="0">
                <a:latin typeface="Verdana" pitchFamily="34" charset="0"/>
              </a:rPr>
              <a:t>Finanzgerichtliche Entscheidungen</a:t>
            </a:r>
          </a:p>
          <a:p>
            <a:pPr marL="0" indent="0">
              <a:spcBef>
                <a:spcPct val="50000"/>
              </a:spcBef>
            </a:pPr>
            <a:endParaRPr lang="de-DE" altLang="de-DE" sz="2400" dirty="0"/>
          </a:p>
        </p:txBody>
      </p:sp>
    </p:spTree>
    <p:extLst>
      <p:ext uri="{BB962C8B-B14F-4D97-AF65-F5344CB8AC3E}">
        <p14:creationId xmlns:p14="http://schemas.microsoft.com/office/powerpoint/2010/main" val="148744810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07704" y="274638"/>
            <a:ext cx="7056784" cy="562074"/>
          </a:xfrm>
        </p:spPr>
        <p:txBody>
          <a:bodyPr>
            <a:noAutofit/>
          </a:bodyPr>
          <a:lstStyle/>
          <a:p>
            <a:r>
              <a:rPr lang="de-DE" sz="3000" b="1" dirty="0">
                <a:solidFill>
                  <a:srgbClr val="0000CC"/>
                </a:solidFill>
              </a:rPr>
              <a:t>Regierungsentwurf zur Änderung der InsO</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110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00136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200" b="1" dirty="0"/>
              <a:t>Ausweitung der Barzahlung (und § 142)</a:t>
            </a:r>
          </a:p>
          <a:p>
            <a:pPr marL="342900" indent="-342900">
              <a:spcBef>
                <a:spcPct val="50000"/>
              </a:spcBef>
              <a:buFont typeface="Wingdings" charset="2"/>
              <a:buChar char="Ø"/>
            </a:pPr>
            <a:r>
              <a:rPr lang="de-DE" altLang="de-DE" sz="2200" dirty="0"/>
              <a:t>Eine Leistung, für die </a:t>
            </a:r>
            <a:r>
              <a:rPr lang="de-DE" altLang="de-DE" sz="2200" dirty="0">
                <a:solidFill>
                  <a:srgbClr val="FF0000"/>
                </a:solidFill>
              </a:rPr>
              <a:t>unmittelbar</a:t>
            </a:r>
            <a:r>
              <a:rPr lang="de-DE" altLang="de-DE" sz="2200" dirty="0"/>
              <a:t> eine gleich-wertige Gegenleistung in das Vermögen des Schuldners gelangt, ist nur anfechtbar, wenn der Gläubiger die Voraussetzungen des § 133 (Vorsatzanfechtung) erfüllt und wusste, dass der Schuldner </a:t>
            </a:r>
            <a:r>
              <a:rPr lang="de-DE" altLang="de-DE" sz="2200" dirty="0">
                <a:solidFill>
                  <a:srgbClr val="FF0000"/>
                </a:solidFill>
              </a:rPr>
              <a:t>unlauter </a:t>
            </a:r>
            <a:r>
              <a:rPr lang="de-DE" altLang="de-DE" sz="2200" dirty="0"/>
              <a:t>handelte. </a:t>
            </a:r>
          </a:p>
          <a:p>
            <a:pPr marL="342900" indent="-342900">
              <a:spcBef>
                <a:spcPct val="50000"/>
              </a:spcBef>
              <a:buFont typeface="Wingdings" charset="2"/>
              <a:buChar char="Ø"/>
            </a:pPr>
            <a:r>
              <a:rPr lang="de-DE" altLang="de-DE" sz="2200" dirty="0"/>
              <a:t>Unmittelbar wird "definiert" als </a:t>
            </a:r>
            <a:r>
              <a:rPr lang="de-DE" altLang="de-DE" sz="2200" dirty="0">
                <a:solidFill>
                  <a:srgbClr val="FF0000"/>
                </a:solidFill>
              </a:rPr>
              <a:t>"nach Art der ausgetauschten Leistungen und unter </a:t>
            </a:r>
            <a:r>
              <a:rPr lang="de-DE" altLang="de-DE" sz="2200" dirty="0" err="1">
                <a:solidFill>
                  <a:srgbClr val="FF0000"/>
                </a:solidFill>
              </a:rPr>
              <a:t>Berück-sichtigung</a:t>
            </a:r>
            <a:r>
              <a:rPr lang="de-DE" altLang="de-DE" sz="2200" dirty="0">
                <a:solidFill>
                  <a:srgbClr val="FF0000"/>
                </a:solidFill>
              </a:rPr>
              <a:t> der Gepflogenheiten des </a:t>
            </a:r>
            <a:r>
              <a:rPr lang="de-DE" altLang="de-DE" sz="2200" dirty="0" err="1">
                <a:solidFill>
                  <a:srgbClr val="FF0000"/>
                </a:solidFill>
              </a:rPr>
              <a:t>Geschäfts-verkehrs</a:t>
            </a:r>
            <a:r>
              <a:rPr lang="de-DE" altLang="de-DE" sz="2200" dirty="0">
                <a:solidFill>
                  <a:srgbClr val="FF0000"/>
                </a:solidFill>
              </a:rPr>
              <a:t> in engem zeitlichen Zusammenhang erfolgte".</a:t>
            </a:r>
          </a:p>
          <a:p>
            <a:pPr marL="342900" indent="-342900">
              <a:spcBef>
                <a:spcPct val="50000"/>
              </a:spcBef>
              <a:buFont typeface="Wingdings" charset="2"/>
              <a:buChar char="Ø"/>
            </a:pPr>
            <a:r>
              <a:rPr lang="de-DE" altLang="de-DE" sz="2200" dirty="0"/>
              <a:t>Bei Arbeitsentgelt sind dies drei Monate.</a:t>
            </a:r>
          </a:p>
        </p:txBody>
      </p:sp>
    </p:spTree>
    <p:extLst>
      <p:ext uri="{BB962C8B-B14F-4D97-AF65-F5344CB8AC3E}">
        <p14:creationId xmlns:p14="http://schemas.microsoft.com/office/powerpoint/2010/main" val="275561377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07704" y="274638"/>
            <a:ext cx="7056784" cy="562074"/>
          </a:xfrm>
        </p:spPr>
        <p:txBody>
          <a:bodyPr>
            <a:noAutofit/>
          </a:bodyPr>
          <a:lstStyle/>
          <a:p>
            <a:r>
              <a:rPr lang="de-DE" sz="3000" b="1" dirty="0">
                <a:solidFill>
                  <a:srgbClr val="0000CC"/>
                </a:solidFill>
              </a:rPr>
              <a:t>Referentenentwurf zur Änderung der InsO</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111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827108"/>
            <a:ext cx="7560000" cy="297004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200" b="1" dirty="0"/>
              <a:t>Bedeutung für den Energiehandel: </a:t>
            </a:r>
            <a:endParaRPr lang="de-DE" altLang="de-DE" sz="2200" dirty="0"/>
          </a:p>
          <a:p>
            <a:pPr marL="342900" indent="-342900">
              <a:spcBef>
                <a:spcPct val="50000"/>
              </a:spcBef>
              <a:buFont typeface="Wingdings" panose="05000000000000000000" pitchFamily="2" charset="2"/>
              <a:buChar char="Ø"/>
            </a:pPr>
            <a:r>
              <a:rPr lang="de-DE" altLang="de-DE" sz="2200" dirty="0"/>
              <a:t>Einnahmen aufgrund Vollstreckung oder Vollstreckungsandrohung sind insolvenzfest.</a:t>
            </a:r>
          </a:p>
          <a:p>
            <a:pPr marL="342900" indent="-342900">
              <a:spcBef>
                <a:spcPct val="50000"/>
              </a:spcBef>
              <a:buFont typeface="Wingdings" panose="05000000000000000000" pitchFamily="2" charset="2"/>
              <a:buChar char="Ø"/>
            </a:pPr>
            <a:r>
              <a:rPr lang="de-DE" altLang="de-DE" sz="2200" dirty="0"/>
              <a:t>Weiterbelieferung nach einer Krise mit Entgegenkommen ist nicht mehr kritisch, wenn die Zahlungen „unmittelbar“ erfolgen.</a:t>
            </a:r>
          </a:p>
          <a:p>
            <a:pPr marL="0" indent="0">
              <a:spcBef>
                <a:spcPct val="50000"/>
              </a:spcBef>
            </a:pPr>
            <a:endParaRPr lang="de-DE" altLang="de-DE" sz="2200" dirty="0"/>
          </a:p>
        </p:txBody>
      </p:sp>
    </p:spTree>
    <p:extLst>
      <p:ext uri="{BB962C8B-B14F-4D97-AF65-F5344CB8AC3E}">
        <p14:creationId xmlns:p14="http://schemas.microsoft.com/office/powerpoint/2010/main" val="107251211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1" name="Text Box 4"/>
          <p:cNvSpPr txBox="1">
            <a:spLocks noChangeArrowheads="1"/>
          </p:cNvSpPr>
          <p:nvPr/>
        </p:nvSpPr>
        <p:spPr bwMode="auto">
          <a:xfrm>
            <a:off x="992016" y="1972940"/>
            <a:ext cx="7162800" cy="18161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endParaRPr lang="de-DE" altLang="de-DE" b="1" dirty="0"/>
          </a:p>
          <a:p>
            <a:pPr algn="ctr">
              <a:spcBef>
                <a:spcPct val="50000"/>
              </a:spcBef>
              <a:buFontTx/>
              <a:buNone/>
            </a:pPr>
            <a:r>
              <a:rPr lang="de-DE" altLang="de-DE" b="1" dirty="0"/>
              <a:t>Probleme bei Belieferung des Insolvenzverwalters </a:t>
            </a:r>
          </a:p>
        </p:txBody>
      </p:sp>
    </p:spTree>
    <p:extLst>
      <p:ext uri="{BB962C8B-B14F-4D97-AF65-F5344CB8AC3E}">
        <p14:creationId xmlns:p14="http://schemas.microsoft.com/office/powerpoint/2010/main" val="3668680979"/>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Verpflichtung des Insolvenzverwalters</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1" name="Text Box 5"/>
          <p:cNvSpPr txBox="1">
            <a:spLocks noChangeArrowheads="1"/>
          </p:cNvSpPr>
          <p:nvPr/>
        </p:nvSpPr>
        <p:spPr bwMode="auto">
          <a:xfrm>
            <a:off x="1289384" y="1844824"/>
            <a:ext cx="6553200" cy="4270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b="1" dirty="0"/>
              <a:t>Forderungen in der Insolvenz</a:t>
            </a:r>
          </a:p>
        </p:txBody>
      </p:sp>
      <p:sp>
        <p:nvSpPr>
          <p:cNvPr id="12" name="Line 6"/>
          <p:cNvSpPr>
            <a:spLocks noChangeShapeType="1"/>
          </p:cNvSpPr>
          <p:nvPr/>
        </p:nvSpPr>
        <p:spPr bwMode="auto">
          <a:xfrm>
            <a:off x="908384" y="4384824"/>
            <a:ext cx="7239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nvGrpSpPr>
          <p:cNvPr id="13" name="Group 7"/>
          <p:cNvGrpSpPr>
            <a:grpSpLocks/>
          </p:cNvGrpSpPr>
          <p:nvPr/>
        </p:nvGrpSpPr>
        <p:grpSpPr bwMode="auto">
          <a:xfrm>
            <a:off x="2737184" y="4410224"/>
            <a:ext cx="5410200" cy="1050925"/>
            <a:chOff x="2352" y="3056"/>
            <a:chExt cx="3408" cy="662"/>
          </a:xfrm>
        </p:grpSpPr>
        <p:sp>
          <p:nvSpPr>
            <p:cNvPr id="14" name="AutoShape 8"/>
            <p:cNvSpPr>
              <a:spLocks noChangeArrowheads="1"/>
            </p:cNvSpPr>
            <p:nvPr/>
          </p:nvSpPr>
          <p:spPr bwMode="auto">
            <a:xfrm>
              <a:off x="2352" y="3056"/>
              <a:ext cx="672" cy="662"/>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a:latin typeface="Arial" charset="0"/>
                </a:rPr>
                <a:t>Vorl. </a:t>
              </a:r>
            </a:p>
            <a:p>
              <a:pPr algn="ctr">
                <a:buFontTx/>
                <a:buNone/>
              </a:pPr>
              <a:r>
                <a:rPr lang="de-DE" altLang="de-DE" sz="2000">
                  <a:latin typeface="Arial" charset="0"/>
                </a:rPr>
                <a:t>Eröffnung</a:t>
              </a:r>
            </a:p>
          </p:txBody>
        </p:sp>
        <p:sp>
          <p:nvSpPr>
            <p:cNvPr id="15" name="AutoShape 9"/>
            <p:cNvSpPr>
              <a:spLocks noChangeArrowheads="1"/>
            </p:cNvSpPr>
            <p:nvPr/>
          </p:nvSpPr>
          <p:spPr bwMode="auto">
            <a:xfrm>
              <a:off x="3024" y="3056"/>
              <a:ext cx="672" cy="662"/>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a:latin typeface="Arial" charset="0"/>
                </a:rPr>
                <a:t>Eröffnung</a:t>
              </a:r>
            </a:p>
          </p:txBody>
        </p:sp>
        <p:sp>
          <p:nvSpPr>
            <p:cNvPr id="16" name="AutoShape 10"/>
            <p:cNvSpPr>
              <a:spLocks noChangeArrowheads="1"/>
            </p:cNvSpPr>
            <p:nvPr/>
          </p:nvSpPr>
          <p:spPr bwMode="auto">
            <a:xfrm>
              <a:off x="5088" y="3056"/>
              <a:ext cx="672" cy="662"/>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a:latin typeface="Arial" charset="0"/>
                </a:rPr>
                <a:t>Abschluss</a:t>
              </a:r>
            </a:p>
          </p:txBody>
        </p:sp>
      </p:grpSp>
      <p:grpSp>
        <p:nvGrpSpPr>
          <p:cNvPr id="17" name="Group 11"/>
          <p:cNvGrpSpPr>
            <a:grpSpLocks/>
          </p:cNvGrpSpPr>
          <p:nvPr/>
        </p:nvGrpSpPr>
        <p:grpSpPr bwMode="auto">
          <a:xfrm>
            <a:off x="3283284" y="3165624"/>
            <a:ext cx="4330700" cy="1143000"/>
            <a:chOff x="2696" y="2272"/>
            <a:chExt cx="2728" cy="720"/>
          </a:xfrm>
        </p:grpSpPr>
        <p:sp>
          <p:nvSpPr>
            <p:cNvPr id="18" name="AutoShape 12"/>
            <p:cNvSpPr>
              <a:spLocks/>
            </p:cNvSpPr>
            <p:nvPr/>
          </p:nvSpPr>
          <p:spPr bwMode="auto">
            <a:xfrm rot="-5400000">
              <a:off x="3940" y="1508"/>
              <a:ext cx="240" cy="2728"/>
            </a:xfrm>
            <a:prstGeom prst="rightBrace">
              <a:avLst>
                <a:gd name="adj1" fmla="val 94722"/>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9" name="Text Box 13"/>
            <p:cNvSpPr txBox="1">
              <a:spLocks noChangeArrowheads="1"/>
            </p:cNvSpPr>
            <p:nvPr/>
          </p:nvSpPr>
          <p:spPr bwMode="auto">
            <a:xfrm>
              <a:off x="3504" y="2272"/>
              <a:ext cx="1920" cy="4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a:t>Masseforderungen - bevorrechtigt</a:t>
              </a:r>
            </a:p>
          </p:txBody>
        </p:sp>
      </p:grpSp>
      <p:grpSp>
        <p:nvGrpSpPr>
          <p:cNvPr id="20" name="Group 14"/>
          <p:cNvGrpSpPr>
            <a:grpSpLocks/>
          </p:cNvGrpSpPr>
          <p:nvPr/>
        </p:nvGrpSpPr>
        <p:grpSpPr bwMode="auto">
          <a:xfrm>
            <a:off x="908384" y="2911624"/>
            <a:ext cx="3263900" cy="1397000"/>
            <a:chOff x="1200" y="2112"/>
            <a:chExt cx="2056" cy="880"/>
          </a:xfrm>
        </p:grpSpPr>
        <p:sp>
          <p:nvSpPr>
            <p:cNvPr id="21" name="AutoShape 15"/>
            <p:cNvSpPr>
              <a:spLocks/>
            </p:cNvSpPr>
            <p:nvPr/>
          </p:nvSpPr>
          <p:spPr bwMode="auto">
            <a:xfrm rot="-5400000">
              <a:off x="1824" y="2128"/>
              <a:ext cx="240" cy="1488"/>
            </a:xfrm>
            <a:prstGeom prst="rightBrace">
              <a:avLst>
                <a:gd name="adj1" fmla="val 51667"/>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2" name="Text Box 16"/>
            <p:cNvSpPr txBox="1">
              <a:spLocks noChangeArrowheads="1"/>
            </p:cNvSpPr>
            <p:nvPr/>
          </p:nvSpPr>
          <p:spPr bwMode="auto">
            <a:xfrm>
              <a:off x="1240" y="2112"/>
              <a:ext cx="2016" cy="64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000"/>
                <a:t>Gläubigerforderungen -nach Masseforderungen</a:t>
              </a:r>
            </a:p>
          </p:txBody>
        </p:sp>
      </p:grpSp>
    </p:spTree>
    <p:extLst>
      <p:ext uri="{BB962C8B-B14F-4D97-AF65-F5344CB8AC3E}">
        <p14:creationId xmlns:p14="http://schemas.microsoft.com/office/powerpoint/2010/main" val="428152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ox(in)">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ox(in)">
                                      <p:cBhvr>
                                        <p:cTn id="1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Verpflichtung des Insolvenzverwalters</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1" name="Line 5"/>
          <p:cNvSpPr>
            <a:spLocks noChangeShapeType="1"/>
          </p:cNvSpPr>
          <p:nvPr/>
        </p:nvSpPr>
        <p:spPr bwMode="auto">
          <a:xfrm>
            <a:off x="987824" y="4342408"/>
            <a:ext cx="7239000" cy="0"/>
          </a:xfrm>
          <a:prstGeom prst="line">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2" name="AutoShape 6"/>
          <p:cNvSpPr>
            <a:spLocks noChangeArrowheads="1"/>
          </p:cNvSpPr>
          <p:nvPr/>
        </p:nvSpPr>
        <p:spPr bwMode="auto">
          <a:xfrm>
            <a:off x="1597424" y="4367808"/>
            <a:ext cx="1066800" cy="1050925"/>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a:latin typeface="Arial" charset="0"/>
              </a:rPr>
              <a:t>Vorl. </a:t>
            </a:r>
          </a:p>
          <a:p>
            <a:pPr algn="ctr">
              <a:buFontTx/>
              <a:buNone/>
            </a:pPr>
            <a:r>
              <a:rPr lang="de-DE" altLang="de-DE" sz="2000">
                <a:latin typeface="Arial" charset="0"/>
              </a:rPr>
              <a:t>Eröffnung</a:t>
            </a:r>
          </a:p>
        </p:txBody>
      </p:sp>
      <p:sp>
        <p:nvSpPr>
          <p:cNvPr id="13" name="AutoShape 7"/>
          <p:cNvSpPr>
            <a:spLocks noChangeArrowheads="1"/>
          </p:cNvSpPr>
          <p:nvPr/>
        </p:nvSpPr>
        <p:spPr bwMode="auto">
          <a:xfrm>
            <a:off x="2857128" y="4367808"/>
            <a:ext cx="1066800" cy="1050925"/>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dirty="0">
                <a:latin typeface="Arial" charset="0"/>
              </a:rPr>
              <a:t>Eröffnung</a:t>
            </a:r>
          </a:p>
        </p:txBody>
      </p:sp>
      <p:sp>
        <p:nvSpPr>
          <p:cNvPr id="14" name="AutoShape 8"/>
          <p:cNvSpPr>
            <a:spLocks noChangeArrowheads="1"/>
          </p:cNvSpPr>
          <p:nvPr/>
        </p:nvSpPr>
        <p:spPr bwMode="auto">
          <a:xfrm>
            <a:off x="7160024" y="4367808"/>
            <a:ext cx="1066800" cy="1050925"/>
          </a:xfrm>
          <a:prstGeom prst="triangle">
            <a:avLst>
              <a:gd name="adj" fmla="val 50000"/>
            </a:avLst>
          </a:prstGeom>
          <a:solidFill>
            <a:srgbClr val="33CC33">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a:latin typeface="Arial" charset="0"/>
              </a:rPr>
              <a:t>Abschluss</a:t>
            </a:r>
          </a:p>
        </p:txBody>
      </p:sp>
      <p:grpSp>
        <p:nvGrpSpPr>
          <p:cNvPr id="15" name="Group 9"/>
          <p:cNvGrpSpPr>
            <a:grpSpLocks/>
          </p:cNvGrpSpPr>
          <p:nvPr/>
        </p:nvGrpSpPr>
        <p:grpSpPr bwMode="auto">
          <a:xfrm>
            <a:off x="2168924" y="2056408"/>
            <a:ext cx="3352800" cy="2209800"/>
            <a:chOff x="1944" y="1776"/>
            <a:chExt cx="2112" cy="1392"/>
          </a:xfrm>
        </p:grpSpPr>
        <p:sp>
          <p:nvSpPr>
            <p:cNvPr id="16" name="AutoShape 10"/>
            <p:cNvSpPr>
              <a:spLocks/>
            </p:cNvSpPr>
            <p:nvPr/>
          </p:nvSpPr>
          <p:spPr bwMode="auto">
            <a:xfrm rot="-5400000">
              <a:off x="2880" y="1992"/>
              <a:ext cx="240" cy="2112"/>
            </a:xfrm>
            <a:prstGeom prst="rightBrace">
              <a:avLst>
                <a:gd name="adj1" fmla="val 73333"/>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7" name="Text Box 11"/>
            <p:cNvSpPr txBox="1">
              <a:spLocks noChangeArrowheads="1"/>
            </p:cNvSpPr>
            <p:nvPr/>
          </p:nvSpPr>
          <p:spPr bwMode="auto">
            <a:xfrm>
              <a:off x="2448" y="1776"/>
              <a:ext cx="1104" cy="11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a:t>Masse</a:t>
              </a:r>
              <a:r>
                <a:rPr lang="de-DE" altLang="de-DE" sz="2200" b="1">
                  <a:solidFill>
                    <a:srgbClr val="FF0000"/>
                  </a:solidFill>
                </a:rPr>
                <a:t>alt</a:t>
              </a:r>
              <a:r>
                <a:rPr lang="de-DE" altLang="de-DE" sz="2200"/>
                <a:t>-forderung</a:t>
              </a:r>
            </a:p>
            <a:p>
              <a:pPr algn="ctr">
                <a:spcBef>
                  <a:spcPct val="50000"/>
                </a:spcBef>
                <a:buFontTx/>
                <a:buNone/>
              </a:pPr>
              <a:endParaRPr lang="de-DE" altLang="de-DE" sz="2200"/>
            </a:p>
            <a:p>
              <a:pPr algn="ctr">
                <a:spcBef>
                  <a:spcPct val="50000"/>
                </a:spcBef>
                <a:buFontTx/>
                <a:buNone/>
              </a:pPr>
              <a:endParaRPr lang="de-DE" altLang="de-DE" sz="2200"/>
            </a:p>
          </p:txBody>
        </p:sp>
      </p:grpSp>
      <p:grpSp>
        <p:nvGrpSpPr>
          <p:cNvPr id="18" name="Group 12"/>
          <p:cNvGrpSpPr>
            <a:grpSpLocks/>
          </p:cNvGrpSpPr>
          <p:nvPr/>
        </p:nvGrpSpPr>
        <p:grpSpPr bwMode="auto">
          <a:xfrm>
            <a:off x="987824" y="1700808"/>
            <a:ext cx="1143000" cy="2590800"/>
            <a:chOff x="1200" y="1536"/>
            <a:chExt cx="720" cy="1632"/>
          </a:xfrm>
        </p:grpSpPr>
        <p:sp>
          <p:nvSpPr>
            <p:cNvPr id="19" name="AutoShape 13"/>
            <p:cNvSpPr>
              <a:spLocks/>
            </p:cNvSpPr>
            <p:nvPr/>
          </p:nvSpPr>
          <p:spPr bwMode="auto">
            <a:xfrm rot="-5400000">
              <a:off x="1440" y="2688"/>
              <a:ext cx="240" cy="720"/>
            </a:xfrm>
            <a:prstGeom prst="rightBrace">
              <a:avLst>
                <a:gd name="adj1" fmla="val 25000"/>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0" name="Text Box 14"/>
            <p:cNvSpPr txBox="1">
              <a:spLocks noChangeArrowheads="1"/>
            </p:cNvSpPr>
            <p:nvPr/>
          </p:nvSpPr>
          <p:spPr bwMode="auto">
            <a:xfrm>
              <a:off x="1240" y="1536"/>
              <a:ext cx="680" cy="129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1600"/>
                <a:t>Gläubi-gerfor-derung - nach allen Masse-forder-ungen</a:t>
              </a:r>
            </a:p>
          </p:txBody>
        </p:sp>
      </p:grpSp>
      <p:sp>
        <p:nvSpPr>
          <p:cNvPr id="21" name="AutoShape 15"/>
          <p:cNvSpPr>
            <a:spLocks noChangeArrowheads="1"/>
          </p:cNvSpPr>
          <p:nvPr/>
        </p:nvSpPr>
        <p:spPr bwMode="auto">
          <a:xfrm>
            <a:off x="5026424" y="4367808"/>
            <a:ext cx="1066800" cy="1050925"/>
          </a:xfrm>
          <a:prstGeom prst="triangle">
            <a:avLst>
              <a:gd name="adj" fmla="val 50000"/>
            </a:avLst>
          </a:prstGeom>
          <a:solidFill>
            <a:srgbClr val="FF0000">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buFontTx/>
              <a:buNone/>
            </a:pPr>
            <a:r>
              <a:rPr lang="de-DE" altLang="de-DE" sz="2000" b="1">
                <a:latin typeface="Arial" charset="0"/>
              </a:rPr>
              <a:t>Masse-</a:t>
            </a:r>
            <a:br>
              <a:rPr lang="de-DE" altLang="de-DE" sz="2000" b="1">
                <a:latin typeface="Arial" charset="0"/>
              </a:rPr>
            </a:br>
            <a:r>
              <a:rPr lang="de-DE" altLang="de-DE" sz="2000" b="1">
                <a:latin typeface="Arial" charset="0"/>
              </a:rPr>
              <a:t>unzulänglich-</a:t>
            </a:r>
            <a:br>
              <a:rPr lang="de-DE" altLang="de-DE" sz="2000" b="1">
                <a:latin typeface="Arial" charset="0"/>
              </a:rPr>
            </a:br>
            <a:r>
              <a:rPr lang="de-DE" altLang="de-DE" sz="2000" b="1">
                <a:latin typeface="Arial" charset="0"/>
              </a:rPr>
              <a:t>keit</a:t>
            </a:r>
          </a:p>
        </p:txBody>
      </p:sp>
      <p:grpSp>
        <p:nvGrpSpPr>
          <p:cNvPr id="22" name="Group 16"/>
          <p:cNvGrpSpPr>
            <a:grpSpLocks/>
          </p:cNvGrpSpPr>
          <p:nvPr/>
        </p:nvGrpSpPr>
        <p:grpSpPr bwMode="auto">
          <a:xfrm>
            <a:off x="5559824" y="2056408"/>
            <a:ext cx="2133600" cy="2209800"/>
            <a:chOff x="4080" y="1776"/>
            <a:chExt cx="1344" cy="1392"/>
          </a:xfrm>
        </p:grpSpPr>
        <p:sp>
          <p:nvSpPr>
            <p:cNvPr id="23" name="AutoShape 17"/>
            <p:cNvSpPr>
              <a:spLocks/>
            </p:cNvSpPr>
            <p:nvPr/>
          </p:nvSpPr>
          <p:spPr bwMode="auto">
            <a:xfrm rot="-5400000">
              <a:off x="4632" y="2376"/>
              <a:ext cx="240" cy="1344"/>
            </a:xfrm>
            <a:prstGeom prst="rightBrace">
              <a:avLst>
                <a:gd name="adj1" fmla="val 46667"/>
                <a:gd name="adj2" fmla="val 50000"/>
              </a:avLst>
            </a:prstGeom>
            <a:noFill/>
            <a:ln w="38100">
              <a:solidFill>
                <a:schemeClr val="tx1"/>
              </a:solidFill>
              <a:round/>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4" name="Text Box 18"/>
            <p:cNvSpPr txBox="1">
              <a:spLocks noChangeArrowheads="1"/>
            </p:cNvSpPr>
            <p:nvPr/>
          </p:nvSpPr>
          <p:spPr bwMode="auto">
            <a:xfrm>
              <a:off x="4128" y="1776"/>
              <a:ext cx="1248" cy="111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a:t>Masse</a:t>
              </a:r>
              <a:r>
                <a:rPr lang="de-DE" altLang="de-DE" sz="2200" b="1">
                  <a:solidFill>
                    <a:srgbClr val="FF0000"/>
                  </a:solidFill>
                </a:rPr>
                <a:t>neu</a:t>
              </a:r>
              <a:r>
                <a:rPr lang="de-DE" altLang="de-DE" sz="2200"/>
                <a:t>-forderung vor</a:t>
              </a:r>
              <a:br>
                <a:rPr lang="de-DE" altLang="de-DE" sz="2200"/>
              </a:br>
              <a:r>
                <a:rPr lang="de-DE" altLang="de-DE" sz="2200"/>
                <a:t>Massealt-forderung</a:t>
              </a:r>
            </a:p>
          </p:txBody>
        </p:sp>
      </p:grpSp>
    </p:spTree>
    <p:extLst>
      <p:ext uri="{BB962C8B-B14F-4D97-AF65-F5344CB8AC3E}">
        <p14:creationId xmlns:p14="http://schemas.microsoft.com/office/powerpoint/2010/main" val="354800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ox(in)">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ox(in)">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box(in)">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Verpflichtung des Insolvenzverwalters</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4778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200" b="1" dirty="0" smtClean="0"/>
              <a:t>Lösungsmöglichkeit</a:t>
            </a:r>
            <a:endParaRPr lang="de-DE" altLang="de-DE" sz="2200" b="1" dirty="0" smtClean="0">
              <a:latin typeface="Times New Roman" pitchFamily="18" charset="0"/>
            </a:endParaRPr>
          </a:p>
          <a:p>
            <a:pPr lvl="1">
              <a:spcBef>
                <a:spcPct val="50000"/>
              </a:spcBef>
              <a:buFontTx/>
              <a:buChar char="•"/>
            </a:pPr>
            <a:endParaRPr lang="de-DE" altLang="de-DE" sz="2200" dirty="0" smtClean="0"/>
          </a:p>
          <a:p>
            <a:pPr lvl="1">
              <a:spcBef>
                <a:spcPct val="50000"/>
              </a:spcBef>
              <a:buFontTx/>
              <a:buChar char="•"/>
            </a:pPr>
            <a:r>
              <a:rPr lang="de-DE" altLang="de-DE" sz="2200" dirty="0" smtClean="0"/>
              <a:t>Der Insolvenzverwalter verpflichtet sich persönlich zur Zahlung der Ware</a:t>
            </a:r>
          </a:p>
          <a:p>
            <a:pPr lvl="1">
              <a:spcBef>
                <a:spcPct val="50000"/>
              </a:spcBef>
              <a:buFontTx/>
              <a:buChar char="•"/>
            </a:pPr>
            <a:r>
              <a:rPr lang="de-DE" altLang="de-DE" sz="2200" dirty="0" smtClean="0"/>
              <a:t>Der Insolvenzverwalter gibt Sicherheiten z.B. Verpfändung von Konten etc.</a:t>
            </a:r>
          </a:p>
          <a:p>
            <a:pPr lvl="1">
              <a:spcBef>
                <a:spcPct val="50000"/>
              </a:spcBef>
              <a:buFontTx/>
              <a:buChar char="•"/>
            </a:pPr>
            <a:r>
              <a:rPr lang="de-DE" altLang="de-DE" sz="2200" dirty="0" smtClean="0"/>
              <a:t>Der Insolvenzverwalter hinterlegt eine Kaution, in deren Rahmen weitergeliefert wird.</a:t>
            </a:r>
            <a:endParaRPr lang="de-DE" altLang="de-DE" sz="2200" dirty="0"/>
          </a:p>
        </p:txBody>
      </p:sp>
    </p:spTree>
    <p:extLst>
      <p:ext uri="{BB962C8B-B14F-4D97-AF65-F5344CB8AC3E}">
        <p14:creationId xmlns:p14="http://schemas.microsoft.com/office/powerpoint/2010/main" val="412379090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4"/>
          <p:cNvSpPr txBox="1">
            <a:spLocks noChangeArrowheads="1"/>
          </p:cNvSpPr>
          <p:nvPr/>
        </p:nvSpPr>
        <p:spPr bwMode="auto">
          <a:xfrm>
            <a:off x="971600" y="2514600"/>
            <a:ext cx="7162800" cy="10779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r>
              <a:rPr lang="de-DE" altLang="de-DE" b="1" dirty="0"/>
              <a:t>Anmeldung zur Insolvenztabelle</a:t>
            </a:r>
          </a:p>
        </p:txBody>
      </p:sp>
    </p:spTree>
    <p:extLst>
      <p:ext uri="{BB962C8B-B14F-4D97-AF65-F5344CB8AC3E}">
        <p14:creationId xmlns:p14="http://schemas.microsoft.com/office/powerpoint/2010/main" val="283848561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Anmeldung zur Insolvenztabelle</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dirty="0" smtClean="0"/>
              <a:t>Marcus Schäfer, Rechtsanwalt</a:t>
            </a:r>
            <a:endParaRPr lang="de-DE" dirty="0"/>
          </a:p>
        </p:txBody>
      </p:sp>
      <p:sp>
        <p:nvSpPr>
          <p:cNvPr id="5" name="Foliennummernplatzhalter 4"/>
          <p:cNvSpPr>
            <a:spLocks noGrp="1"/>
          </p:cNvSpPr>
          <p:nvPr>
            <p:ph type="sldNum" sz="quarter" idx="12"/>
          </p:nvPr>
        </p:nvSpPr>
        <p:spPr/>
        <p:txBody>
          <a:bodyPr/>
          <a:lstStyle/>
          <a:p>
            <a:fld id="{3B46A3F9-BC9F-4B28-91BD-CBC301F68BC4}" type="slidenum">
              <a:rPr lang="de-DE" smtClean="0"/>
              <a:t>117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2426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200" b="1" dirty="0" smtClean="0"/>
              <a:t>Anmeldung innerhalb der Anmeldungsfrist</a:t>
            </a:r>
          </a:p>
          <a:p>
            <a:pPr>
              <a:spcBef>
                <a:spcPct val="50000"/>
              </a:spcBef>
              <a:buFontTx/>
              <a:buNone/>
            </a:pPr>
            <a:endParaRPr lang="de-DE" altLang="de-DE" sz="2200" b="1" dirty="0" smtClean="0"/>
          </a:p>
          <a:p>
            <a:pPr>
              <a:spcBef>
                <a:spcPct val="50000"/>
              </a:spcBef>
              <a:buFont typeface="Wingdings" panose="05000000000000000000" pitchFamily="2" charset="2"/>
              <a:buChar char="Ø"/>
            </a:pPr>
            <a:r>
              <a:rPr lang="de-DE" altLang="de-DE" sz="2200" dirty="0" smtClean="0"/>
              <a:t>Die Frist hat eigentlich keine Wirkungen bis zum Abschluss kann angemeldet werden. Aber der BFH hat die Nichteinhaltung dieser Frist als antragshinderlich für die Energiesteuererstattung angesehen. </a:t>
            </a:r>
          </a:p>
          <a:p>
            <a:pPr>
              <a:spcBef>
                <a:spcPct val="50000"/>
              </a:spcBef>
              <a:buFont typeface="Wingdings" panose="05000000000000000000" pitchFamily="2" charset="2"/>
              <a:buChar char="Ø"/>
            </a:pPr>
            <a:r>
              <a:rPr lang="de-DE" altLang="de-DE" sz="2200" dirty="0" smtClean="0"/>
              <a:t>Wer später anmeldet wird im Prüfungstermin nicht berücksichtigt, muss eine Gebühr zahlen und hat gegebenenfalls Nachteile bei der Warenkreditversicherung etc.</a:t>
            </a:r>
            <a:endParaRPr lang="de-DE" altLang="de-DE" sz="2200" dirty="0"/>
          </a:p>
        </p:txBody>
      </p:sp>
    </p:spTree>
    <p:extLst>
      <p:ext uri="{BB962C8B-B14F-4D97-AF65-F5344CB8AC3E}">
        <p14:creationId xmlns:p14="http://schemas.microsoft.com/office/powerpoint/2010/main" val="350544779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Anmeldung zur Insolvenztabelle</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3" name="Text Box 5"/>
          <p:cNvSpPr txBox="1">
            <a:spLocks noChangeArrowheads="1"/>
          </p:cNvSpPr>
          <p:nvPr/>
        </p:nvSpPr>
        <p:spPr bwMode="auto">
          <a:xfrm>
            <a:off x="1080000" y="1260000"/>
            <a:ext cx="7560000" cy="36471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endParaRPr lang="de-DE" sz="2200" dirty="0" smtClean="0"/>
          </a:p>
          <a:p>
            <a:pPr marL="0" indent="0">
              <a:spcBef>
                <a:spcPct val="50000"/>
              </a:spcBef>
              <a:buFontTx/>
              <a:buNone/>
              <a:defRPr/>
            </a:pPr>
            <a:r>
              <a:rPr lang="de-DE" sz="2200" dirty="0" smtClean="0"/>
              <a:t>Als </a:t>
            </a:r>
            <a:r>
              <a:rPr lang="de-DE" sz="2200" dirty="0"/>
              <a:t>Nachweis z.B. zur Zahlung der Warenkredit-versicherung ist die Feststellung zur Insolvenz-tabelle vorzulegen.</a:t>
            </a:r>
            <a:br>
              <a:rPr lang="de-DE" sz="2200" dirty="0"/>
            </a:br>
            <a:r>
              <a:rPr lang="de-DE" sz="2200" dirty="0"/>
              <a:t>Bei Bestreiten ist die Feststellung gegen den Bestreitenden vorzunehmen.</a:t>
            </a:r>
          </a:p>
          <a:p>
            <a:pPr>
              <a:spcBef>
                <a:spcPct val="50000"/>
              </a:spcBef>
              <a:buFont typeface="Wingdings" pitchFamily="2" charset="2"/>
              <a:buChar char="Ø"/>
              <a:defRPr/>
            </a:pPr>
            <a:r>
              <a:rPr lang="de-DE" sz="2200" dirty="0"/>
              <a:t>Oft wird aus reinem Zeitmangel vorläufig bestritten.</a:t>
            </a:r>
          </a:p>
          <a:p>
            <a:pPr>
              <a:spcBef>
                <a:spcPct val="50000"/>
              </a:spcBef>
              <a:buFont typeface="Wingdings" pitchFamily="2" charset="2"/>
              <a:buChar char="Ø"/>
              <a:defRPr/>
            </a:pPr>
            <a:r>
              <a:rPr lang="de-DE" sz="2200" dirty="0"/>
              <a:t>Das Bestreiten enthält häufig keine Begründung </a:t>
            </a:r>
          </a:p>
        </p:txBody>
      </p:sp>
    </p:spTree>
    <p:extLst>
      <p:ext uri="{BB962C8B-B14F-4D97-AF65-F5344CB8AC3E}">
        <p14:creationId xmlns:p14="http://schemas.microsoft.com/office/powerpoint/2010/main" val="18051669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Anmeldung zur Insolvenztabelle</a:t>
            </a:r>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119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124744"/>
            <a:ext cx="7560000" cy="517064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200" b="1" dirty="0" smtClean="0"/>
              <a:t>Ein Beispiel:</a:t>
            </a:r>
          </a:p>
          <a:p>
            <a:pPr>
              <a:spcBef>
                <a:spcPct val="50000"/>
              </a:spcBef>
              <a:buFont typeface="Wingdings" pitchFamily="2" charset="2"/>
              <a:buChar char="Ø"/>
            </a:pPr>
            <a:r>
              <a:rPr lang="de-DE" altLang="de-DE" sz="2200" dirty="0" smtClean="0"/>
              <a:t>Anmeldung zur Tabelle 558.312,74 €</a:t>
            </a:r>
          </a:p>
          <a:p>
            <a:pPr>
              <a:spcBef>
                <a:spcPct val="50000"/>
              </a:spcBef>
              <a:buFont typeface="Wingdings" pitchFamily="2" charset="2"/>
              <a:buChar char="Ø"/>
            </a:pPr>
            <a:r>
              <a:rPr lang="de-DE" altLang="de-DE" sz="2200" dirty="0" smtClean="0"/>
              <a:t>25.08.2009 vorläufig bestritten</a:t>
            </a:r>
          </a:p>
          <a:p>
            <a:pPr>
              <a:spcBef>
                <a:spcPct val="50000"/>
              </a:spcBef>
              <a:buFont typeface="Wingdings" pitchFamily="2" charset="2"/>
              <a:buChar char="Ø"/>
            </a:pPr>
            <a:r>
              <a:rPr lang="de-DE" altLang="de-DE" sz="2200" dirty="0" smtClean="0"/>
              <a:t>13.01.2010 Reduzierung auf 458.312,74 (Bürgschaft)</a:t>
            </a:r>
          </a:p>
          <a:p>
            <a:pPr>
              <a:spcBef>
                <a:spcPct val="50000"/>
              </a:spcBef>
              <a:buFont typeface="Wingdings" pitchFamily="2" charset="2"/>
              <a:buChar char="Ø"/>
            </a:pPr>
            <a:r>
              <a:rPr lang="de-DE" altLang="de-DE" sz="2200" dirty="0" smtClean="0"/>
              <a:t>24.02.2010 nachträgliche Feststellung in Höhe von 284.746,88 € keine Ausführungen über den Rest</a:t>
            </a:r>
          </a:p>
          <a:p>
            <a:pPr>
              <a:spcBef>
                <a:spcPct val="50000"/>
              </a:spcBef>
              <a:buFont typeface="Wingdings" pitchFamily="2" charset="2"/>
              <a:buChar char="Ø"/>
            </a:pPr>
            <a:r>
              <a:rPr lang="de-DE" altLang="de-DE" sz="2200" dirty="0" smtClean="0"/>
              <a:t>09.01.2012 Veröffentlichung, der Forderungen und der Verteilungsmasse</a:t>
            </a:r>
          </a:p>
          <a:p>
            <a:pPr>
              <a:spcBef>
                <a:spcPct val="50000"/>
              </a:spcBef>
              <a:buFont typeface="Wingdings" pitchFamily="2" charset="2"/>
              <a:buChar char="Ø"/>
            </a:pPr>
            <a:r>
              <a:rPr lang="de-DE" altLang="de-DE" sz="2200" dirty="0" smtClean="0"/>
              <a:t>06.02.2012 Zustimmung zur Schlussverteilung; Festsetzung des Schlusstermins</a:t>
            </a:r>
            <a:endParaRPr lang="de-DE" altLang="de-DE" sz="2200" dirty="0"/>
          </a:p>
        </p:txBody>
      </p:sp>
    </p:spTree>
    <p:extLst>
      <p:ext uri="{BB962C8B-B14F-4D97-AF65-F5344CB8AC3E}">
        <p14:creationId xmlns:p14="http://schemas.microsoft.com/office/powerpoint/2010/main" val="194204827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4"/>
          <p:cNvSpPr txBox="1">
            <a:spLocks noChangeArrowheads="1"/>
          </p:cNvSpPr>
          <p:nvPr/>
        </p:nvSpPr>
        <p:spPr bwMode="auto">
          <a:xfrm>
            <a:off x="971600" y="2795588"/>
            <a:ext cx="7162800" cy="107791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r>
              <a:rPr lang="de-DE" altLang="de-DE" b="1" dirty="0"/>
              <a:t>Auf welche Produkte wird die Energiesteuer erstattet?</a:t>
            </a:r>
          </a:p>
        </p:txBody>
      </p:sp>
    </p:spTree>
    <p:extLst>
      <p:ext uri="{BB962C8B-B14F-4D97-AF65-F5344CB8AC3E}">
        <p14:creationId xmlns:p14="http://schemas.microsoft.com/office/powerpoint/2010/main" val="394918870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90056"/>
            <a:ext cx="8229600" cy="1143000"/>
          </a:xfrm>
        </p:spPr>
        <p:txBody>
          <a:bodyPr/>
          <a:lstStyle/>
          <a:p>
            <a:r>
              <a:rPr lang="de-DE" b="1" dirty="0" smtClean="0"/>
              <a:t>Mittagessen</a:t>
            </a:r>
            <a:endParaRPr lang="de-DE" b="1" dirty="0"/>
          </a:p>
        </p:txBody>
      </p:sp>
      <p:sp>
        <p:nvSpPr>
          <p:cNvPr id="3" name="Inhaltsplatzhalter 2"/>
          <p:cNvSpPr>
            <a:spLocks noGrp="1"/>
          </p:cNvSpPr>
          <p:nvPr>
            <p:ph idx="1"/>
          </p:nvPr>
        </p:nvSpPr>
        <p:spPr/>
        <p:txBody>
          <a:bodyPr/>
          <a:lstStyle/>
          <a:p>
            <a:endParaRPr lang="de-DE"/>
          </a:p>
        </p:txBody>
      </p:sp>
      <p:sp>
        <p:nvSpPr>
          <p:cNvPr id="4" name="Foliennummernplatzhalter 3"/>
          <p:cNvSpPr>
            <a:spLocks noGrp="1"/>
          </p:cNvSpPr>
          <p:nvPr>
            <p:ph type="sldNum" sz="quarter" idx="12"/>
          </p:nvPr>
        </p:nvSpPr>
        <p:spPr/>
        <p:txBody>
          <a:bodyPr/>
          <a:lstStyle/>
          <a:p>
            <a:fld id="{3B46A3F9-BC9F-4B28-91BD-CBC301F68BC4}" type="slidenum">
              <a:rPr lang="de-DE" smtClean="0"/>
              <a:t>120</a:t>
            </a:fld>
            <a:endParaRPr lang="de-DE"/>
          </a:p>
        </p:txBody>
      </p:sp>
    </p:spTree>
    <p:extLst>
      <p:ext uri="{BB962C8B-B14F-4D97-AF65-F5344CB8AC3E}">
        <p14:creationId xmlns:p14="http://schemas.microsoft.com/office/powerpoint/2010/main" val="2773598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ctr" anchorCtr="0"/>
          <a:lstStyle/>
          <a:p>
            <a:r>
              <a:rPr lang="en-GB" dirty="0" smtClean="0"/>
              <a:t>Atradius  </a:t>
            </a:r>
            <a:br>
              <a:rPr lang="en-GB" dirty="0" smtClean="0"/>
            </a:br>
            <a:r>
              <a:rPr lang="en-GB" dirty="0" smtClean="0"/>
              <a:t>Michael </a:t>
            </a:r>
            <a:r>
              <a:rPr lang="en-GB" dirty="0" err="1" smtClean="0"/>
              <a:t>Maderer</a:t>
            </a:r>
            <a:r>
              <a:rPr lang="en-GB" dirty="0" smtClean="0"/>
              <a:t> – </a:t>
            </a:r>
            <a:r>
              <a:rPr lang="en-GB" dirty="0" err="1" smtClean="0"/>
              <a:t>Vertriebsniederlassungsleiter</a:t>
            </a:r>
            <a:r>
              <a:rPr lang="en-GB" dirty="0" smtClean="0"/>
              <a:t> Stuttgart </a:t>
            </a:r>
            <a:endParaRPr lang="en-GB" dirty="0"/>
          </a:p>
        </p:txBody>
      </p:sp>
      <p:sp>
        <p:nvSpPr>
          <p:cNvPr id="6" name="Text Placeholder 5"/>
          <p:cNvSpPr>
            <a:spLocks noGrp="1"/>
          </p:cNvSpPr>
          <p:nvPr>
            <p:ph type="body" sz="quarter" idx="10"/>
          </p:nvPr>
        </p:nvSpPr>
        <p:spPr>
          <a:xfrm>
            <a:off x="683568" y="5949280"/>
            <a:ext cx="5324764" cy="720081"/>
          </a:xfrm>
        </p:spPr>
        <p:txBody>
          <a:bodyPr/>
          <a:lstStyle/>
          <a:p>
            <a:r>
              <a:rPr lang="de-DE" smtClean="0"/>
              <a:t>Stuttgart, 27.10.2016</a:t>
            </a:r>
            <a:endParaRPr lang="de-DE" dirty="0" smtClean="0"/>
          </a:p>
          <a:p>
            <a:endParaRPr lang="en-GB" dirty="0"/>
          </a:p>
        </p:txBody>
      </p:sp>
      <p:sp>
        <p:nvSpPr>
          <p:cNvPr id="7" name="sVisual"/>
          <p:cNvSpPr/>
          <p:nvPr/>
        </p:nvSpPr>
        <p:spPr>
          <a:xfrm>
            <a:off x="-1488" y="980728"/>
            <a:ext cx="9144000" cy="2988000"/>
          </a:xfrm>
          <a:prstGeom prst="rect">
            <a:avLst/>
          </a:prstGeom>
          <a:blipFill>
            <a:blip r:embed="rId2" cstate="print">
              <a:extLst>
                <a:ext uri="{28A0092B-C50C-407E-A947-70E740481C1C}">
                  <a14:useLocalDpi xmlns:a14="http://schemas.microsoft.com/office/drawing/2010/main" val="0"/>
                </a:ext>
              </a:extLst>
            </a:blip>
            <a:srcRect/>
            <a:stretch>
              <a:fillRect t="2451" b="2451"/>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endParaRPr lang="en-GB" altLang="en-US" smtClean="0">
              <a:solidFill>
                <a:srgbClr val="FFFFFF"/>
              </a:solidFill>
            </a:endParaRPr>
          </a:p>
        </p:txBody>
      </p:sp>
    </p:spTree>
    <p:extLst>
      <p:ext uri="{BB962C8B-B14F-4D97-AF65-F5344CB8AC3E}">
        <p14:creationId xmlns:p14="http://schemas.microsoft.com/office/powerpoint/2010/main" val="2214005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Im</a:t>
            </a:r>
            <a:r>
              <a:rPr lang="en-US" dirty="0" smtClean="0"/>
              <a:t> </a:t>
            </a:r>
            <a:r>
              <a:rPr lang="en-US" dirty="0" err="1" smtClean="0"/>
              <a:t>Überblick</a:t>
            </a:r>
            <a:endParaRPr lang="en-US" dirty="0"/>
          </a:p>
        </p:txBody>
      </p:sp>
      <p:sp>
        <p:nvSpPr>
          <p:cNvPr id="3" name="Text Placeholder 2"/>
          <p:cNvSpPr>
            <a:spLocks noGrp="1"/>
          </p:cNvSpPr>
          <p:nvPr>
            <p:ph type="body" sz="quarter" idx="13"/>
          </p:nvPr>
        </p:nvSpPr>
        <p:spPr>
          <a:xfrm>
            <a:off x="560159" y="980728"/>
            <a:ext cx="8207698" cy="3181453"/>
          </a:xfrm>
        </p:spPr>
        <p:txBody>
          <a:bodyPr>
            <a:normAutofit/>
          </a:bodyPr>
          <a:lstStyle/>
          <a:p>
            <a:pPr marL="0" indent="0">
              <a:buNone/>
            </a:pPr>
            <a:r>
              <a:rPr lang="en-GB" dirty="0" err="1" smtClean="0">
                <a:solidFill>
                  <a:srgbClr val="666666"/>
                </a:solidFill>
              </a:rPr>
              <a:t>Wer</a:t>
            </a:r>
            <a:r>
              <a:rPr lang="en-GB" dirty="0" smtClean="0">
                <a:solidFill>
                  <a:srgbClr val="666666"/>
                </a:solidFill>
              </a:rPr>
              <a:t> </a:t>
            </a:r>
            <a:r>
              <a:rPr lang="en-GB" dirty="0" err="1" smtClean="0">
                <a:solidFill>
                  <a:srgbClr val="666666"/>
                </a:solidFill>
              </a:rPr>
              <a:t>wir</a:t>
            </a:r>
            <a:r>
              <a:rPr lang="en-GB" dirty="0" smtClean="0">
                <a:solidFill>
                  <a:srgbClr val="666666"/>
                </a:solidFill>
              </a:rPr>
              <a:t> </a:t>
            </a:r>
            <a:r>
              <a:rPr lang="en-GB" dirty="0" err="1" smtClean="0">
                <a:solidFill>
                  <a:srgbClr val="666666"/>
                </a:solidFill>
              </a:rPr>
              <a:t>sind</a:t>
            </a:r>
            <a:endParaRPr lang="en-GB" dirty="0">
              <a:solidFill>
                <a:srgbClr val="666666"/>
              </a:solidFill>
            </a:endParaRPr>
          </a:p>
          <a:p>
            <a:pPr marL="0" indent="0">
              <a:buNone/>
            </a:pPr>
            <a:r>
              <a:rPr lang="en-GB" dirty="0" err="1" smtClean="0"/>
              <a:t>Unsere</a:t>
            </a:r>
            <a:r>
              <a:rPr lang="en-GB" dirty="0" smtClean="0"/>
              <a:t> </a:t>
            </a:r>
            <a:r>
              <a:rPr lang="en-GB" dirty="0" err="1" smtClean="0"/>
              <a:t>Finanzkraft</a:t>
            </a:r>
            <a:endParaRPr lang="en-GB" dirty="0"/>
          </a:p>
          <a:p>
            <a:pPr marL="0" indent="0">
              <a:buNone/>
            </a:pPr>
            <a:r>
              <a:rPr lang="en-GB" dirty="0" err="1" smtClean="0"/>
              <a:t>Unsere</a:t>
            </a:r>
            <a:r>
              <a:rPr lang="en-GB" dirty="0" smtClean="0"/>
              <a:t> </a:t>
            </a:r>
            <a:r>
              <a:rPr lang="en-GB" dirty="0" err="1" smtClean="0"/>
              <a:t>globale</a:t>
            </a:r>
            <a:r>
              <a:rPr lang="en-GB" dirty="0" smtClean="0"/>
              <a:t> </a:t>
            </a:r>
            <a:r>
              <a:rPr lang="en-GB" dirty="0" err="1" smtClean="0"/>
              <a:t>Reichweite</a:t>
            </a:r>
            <a:endParaRPr lang="en-GB" dirty="0" smtClean="0"/>
          </a:p>
          <a:p>
            <a:pPr marL="0" indent="0">
              <a:buNone/>
            </a:pPr>
            <a:r>
              <a:rPr lang="en-GB" dirty="0" smtClean="0"/>
              <a:t>Was </a:t>
            </a:r>
            <a:r>
              <a:rPr lang="en-GB" dirty="0" err="1" smtClean="0"/>
              <a:t>wir</a:t>
            </a:r>
            <a:r>
              <a:rPr lang="en-GB" dirty="0" smtClean="0"/>
              <a:t> </a:t>
            </a:r>
            <a:r>
              <a:rPr lang="en-GB" dirty="0" err="1" smtClean="0"/>
              <a:t>tun</a:t>
            </a:r>
            <a:endParaRPr lang="en-GB" dirty="0"/>
          </a:p>
          <a:p>
            <a:pPr marL="0" indent="0">
              <a:buNone/>
            </a:pPr>
            <a:r>
              <a:rPr lang="en-GB" altLang="en-US" dirty="0" err="1" smtClean="0">
                <a:solidFill>
                  <a:srgbClr val="666666"/>
                </a:solidFill>
              </a:rPr>
              <a:t>Unsere</a:t>
            </a:r>
            <a:r>
              <a:rPr lang="en-GB" altLang="en-US" dirty="0" smtClean="0">
                <a:solidFill>
                  <a:srgbClr val="666666"/>
                </a:solidFill>
              </a:rPr>
              <a:t> Services</a:t>
            </a:r>
            <a:endParaRPr lang="en-GB" altLang="en-US" dirty="0">
              <a:solidFill>
                <a:srgbClr val="666666"/>
              </a:solidFill>
            </a:endParaRPr>
          </a:p>
          <a:p>
            <a:pPr marL="0" indent="0">
              <a:buNone/>
            </a:pPr>
            <a:endParaRPr lang="en-GB" dirty="0">
              <a:solidFill>
                <a:srgbClr val="666666"/>
              </a:solidFill>
            </a:endParaRPr>
          </a:p>
          <a:p>
            <a:endParaRPr lang="en-US" dirty="0"/>
          </a:p>
        </p:txBody>
      </p:sp>
      <p:sp>
        <p:nvSpPr>
          <p:cNvPr id="4" name="Action Button: Custom 3">
            <a:hlinkClick r:id="rId2" action="ppaction://hlinksldjump" highlightClick="1"/>
          </p:cNvPr>
          <p:cNvSpPr/>
          <p:nvPr/>
        </p:nvSpPr>
        <p:spPr>
          <a:xfrm>
            <a:off x="190991" y="1124744"/>
            <a:ext cx="216024" cy="216024"/>
          </a:xfrm>
          <a:prstGeom prst="actionButtonBlan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7" name="Action Button: Custom 6">
            <a:hlinkClick r:id="rId2" action="ppaction://hlinksldjump" highlightClick="1"/>
          </p:cNvPr>
          <p:cNvSpPr/>
          <p:nvPr/>
        </p:nvSpPr>
        <p:spPr>
          <a:xfrm>
            <a:off x="190991" y="1484784"/>
            <a:ext cx="216024" cy="216024"/>
          </a:xfrm>
          <a:prstGeom prst="actionButtonBlan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9" name="Action Button: Custom 8">
            <a:hlinkClick r:id="" action="ppaction://noaction" highlightClick="1"/>
          </p:cNvPr>
          <p:cNvSpPr/>
          <p:nvPr/>
        </p:nvSpPr>
        <p:spPr>
          <a:xfrm>
            <a:off x="193843" y="1916832"/>
            <a:ext cx="216024" cy="216024"/>
          </a:xfrm>
          <a:prstGeom prst="actionButtonBlan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sp>
        <p:nvSpPr>
          <p:cNvPr id="10" name="Action Button: Custom 9">
            <a:hlinkClick r:id="" action="ppaction://noaction" highlightClick="1"/>
          </p:cNvPr>
          <p:cNvSpPr/>
          <p:nvPr/>
        </p:nvSpPr>
        <p:spPr>
          <a:xfrm>
            <a:off x="193843" y="2276872"/>
            <a:ext cx="216024" cy="216024"/>
          </a:xfrm>
          <a:prstGeom prst="actionButtonBlan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GB"/>
          </a:p>
        </p:txBody>
      </p:sp>
      <p:pic>
        <p:nvPicPr>
          <p:cNvPr id="16" name="Picture 15"/>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664008" y="3284984"/>
            <a:ext cx="3878576" cy="2778238"/>
          </a:xfrm>
          <a:prstGeom prst="rect">
            <a:avLst/>
          </a:prstGeom>
        </p:spPr>
      </p:pic>
      <p:pic>
        <p:nvPicPr>
          <p:cNvPr id="5" name="Picture 4"/>
          <p:cNvPicPr>
            <a:picLocks noChangeAspect="1"/>
          </p:cNvPicPr>
          <p:nvPr/>
        </p:nvPicPr>
        <p:blipFill>
          <a:blip r:embed="rId5" cstate="print">
            <a:clrChange>
              <a:clrFrom>
                <a:srgbClr val="FCFFFF"/>
              </a:clrFrom>
              <a:clrTo>
                <a:srgbClr val="FCFFFF">
                  <a:alpha val="0"/>
                </a:srgbClr>
              </a:clrTo>
            </a:clrChange>
            <a:extLst>
              <a:ext uri="{28A0092B-C50C-407E-A947-70E740481C1C}">
                <a14:useLocalDpi xmlns:a14="http://schemas.microsoft.com/office/drawing/2010/main" val="0"/>
              </a:ext>
            </a:extLst>
          </a:blip>
          <a:stretch>
            <a:fillRect/>
          </a:stretch>
        </p:blipFill>
        <p:spPr>
          <a:xfrm>
            <a:off x="7452320" y="3922707"/>
            <a:ext cx="504056" cy="373594"/>
          </a:xfrm>
          <a:prstGeom prst="rect">
            <a:avLst/>
          </a:prstGeom>
        </p:spPr>
      </p:pic>
      <p:sp>
        <p:nvSpPr>
          <p:cNvPr id="8" name="Interaktive Schaltfläche: Anpassen 7">
            <a:hlinkClick r:id="rId6" action="ppaction://hlinksldjump" highlightClick="1"/>
          </p:cNvPr>
          <p:cNvSpPr/>
          <p:nvPr/>
        </p:nvSpPr>
        <p:spPr>
          <a:xfrm>
            <a:off x="201947" y="2708540"/>
            <a:ext cx="219143" cy="216404"/>
          </a:xfrm>
          <a:prstGeom prst="actionButtonBlank">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de-DE"/>
          </a:p>
        </p:txBody>
      </p:sp>
      <p:sp>
        <p:nvSpPr>
          <p:cNvPr id="6" name="Fußzeilenplatzhalter 5"/>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
        <p:nvSpPr>
          <p:cNvPr id="11" name="Foliennummernplatzhalter 10"/>
          <p:cNvSpPr>
            <a:spLocks noGrp="1"/>
          </p:cNvSpPr>
          <p:nvPr>
            <p:ph type="sldNum" sz="quarter" idx="4"/>
          </p:nvPr>
        </p:nvSpPr>
        <p:spPr/>
        <p:txBody>
          <a:bodyPr/>
          <a:lstStyle/>
          <a:p>
            <a:fld id="{9AEFD468-13DB-4482-BA06-D549E20FEF9C}" type="slidenum">
              <a:rPr lang="en-GB" smtClean="0"/>
              <a:pPr/>
              <a:t>122</a:t>
            </a:fld>
            <a:endParaRPr lang="en-GB" dirty="0"/>
          </a:p>
        </p:txBody>
      </p:sp>
    </p:spTree>
    <p:extLst>
      <p:ext uri="{BB962C8B-B14F-4D97-AF65-F5344CB8AC3E}">
        <p14:creationId xmlns:p14="http://schemas.microsoft.com/office/powerpoint/2010/main" val="3431097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3452209" y="1412776"/>
            <a:ext cx="5472608" cy="345638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13"/>
          </p:nvPr>
        </p:nvSpPr>
        <p:spPr>
          <a:xfrm>
            <a:off x="251520" y="1412776"/>
            <a:ext cx="3052347" cy="3191888"/>
          </a:xfrm>
        </p:spPr>
        <p:txBody>
          <a:bodyPr/>
          <a:lstStyle/>
          <a:p>
            <a:pPr marL="0" indent="0">
              <a:lnSpc>
                <a:spcPct val="100000"/>
              </a:lnSpc>
              <a:spcBef>
                <a:spcPct val="0"/>
              </a:spcBef>
              <a:buClrTx/>
              <a:buSzTx/>
              <a:buNone/>
            </a:pPr>
            <a:r>
              <a:rPr lang="de-DE" altLang="en-US" sz="1400" dirty="0">
                <a:solidFill>
                  <a:srgbClr val="7F7F7F"/>
                </a:solidFill>
              </a:rPr>
              <a:t>INOC, S.A. ist eine </a:t>
            </a:r>
            <a:r>
              <a:rPr lang="de-DE" altLang="en-US" sz="1400" dirty="0" smtClean="0">
                <a:solidFill>
                  <a:srgbClr val="7F7F7F"/>
                </a:solidFill>
              </a:rPr>
              <a:t>Holding-gesellschaft mit einer langen Tradition. </a:t>
            </a:r>
            <a:r>
              <a:rPr lang="de-DE" altLang="en-US" sz="1400" dirty="0">
                <a:solidFill>
                  <a:srgbClr val="7F7F7F"/>
                </a:solidFill>
              </a:rPr>
              <a:t>Sie wurde 1957 gegründet und hat ihren Sitz in Barcelona, Spanien.</a:t>
            </a:r>
          </a:p>
          <a:p>
            <a:pPr>
              <a:lnSpc>
                <a:spcPct val="100000"/>
              </a:lnSpc>
              <a:spcBef>
                <a:spcPct val="0"/>
              </a:spcBef>
              <a:buClrTx/>
              <a:buSzTx/>
              <a:buNone/>
            </a:pPr>
            <a:endParaRPr lang="en-US" altLang="en-US" sz="1400" dirty="0">
              <a:solidFill>
                <a:srgbClr val="7F7F7F"/>
              </a:solidFill>
            </a:endParaRPr>
          </a:p>
          <a:p>
            <a:pPr marL="265113" indent="-265113">
              <a:lnSpc>
                <a:spcPct val="100000"/>
              </a:lnSpc>
              <a:spcBef>
                <a:spcPct val="0"/>
              </a:spcBef>
              <a:buClrTx/>
              <a:buSzTx/>
              <a:buNone/>
            </a:pPr>
            <a:r>
              <a:rPr lang="en-US" altLang="en-US" sz="1400" dirty="0">
                <a:solidFill>
                  <a:srgbClr val="7F7F7F"/>
                </a:solidFill>
              </a:rPr>
              <a:t>CCS </a:t>
            </a:r>
            <a:r>
              <a:rPr lang="en-US" altLang="en-US" sz="1400" dirty="0" smtClean="0">
                <a:solidFill>
                  <a:srgbClr val="7F7F7F"/>
                </a:solidFill>
              </a:rPr>
              <a:t>– </a:t>
            </a:r>
            <a:r>
              <a:rPr lang="es-ES" altLang="en-US" sz="1400" dirty="0" smtClean="0">
                <a:solidFill>
                  <a:srgbClr val="7F7F7F"/>
                </a:solidFill>
              </a:rPr>
              <a:t>Consorcio </a:t>
            </a:r>
            <a:r>
              <a:rPr lang="es-ES" altLang="en-US" sz="1400" dirty="0">
                <a:solidFill>
                  <a:srgbClr val="7F7F7F"/>
                </a:solidFill>
              </a:rPr>
              <a:t>de </a:t>
            </a:r>
            <a:r>
              <a:rPr lang="es-ES" altLang="en-US" sz="1400" dirty="0" smtClean="0">
                <a:solidFill>
                  <a:srgbClr val="7F7F7F"/>
                </a:solidFill>
              </a:rPr>
              <a:t>Compensación</a:t>
            </a:r>
            <a:br>
              <a:rPr lang="es-ES" altLang="en-US" sz="1400" dirty="0" smtClean="0">
                <a:solidFill>
                  <a:srgbClr val="7F7F7F"/>
                </a:solidFill>
              </a:rPr>
            </a:br>
            <a:r>
              <a:rPr lang="es-ES" altLang="en-US" sz="1400" dirty="0" smtClean="0">
                <a:solidFill>
                  <a:srgbClr val="7F7F7F"/>
                </a:solidFill>
              </a:rPr>
              <a:t>      </a:t>
            </a:r>
            <a:r>
              <a:rPr lang="es-ES" altLang="en-US" sz="1400" dirty="0">
                <a:solidFill>
                  <a:srgbClr val="7F7F7F"/>
                </a:solidFill>
              </a:rPr>
              <a:t>de Seguros</a:t>
            </a:r>
            <a:endParaRPr lang="en-US" altLang="en-US" sz="1400" dirty="0">
              <a:solidFill>
                <a:srgbClr val="7F7F7F"/>
              </a:solidFill>
            </a:endParaRPr>
          </a:p>
          <a:p>
            <a:pPr marL="265113" indent="-265113">
              <a:lnSpc>
                <a:spcPct val="100000"/>
              </a:lnSpc>
              <a:spcBef>
                <a:spcPct val="0"/>
              </a:spcBef>
              <a:buClrTx/>
              <a:buSzTx/>
              <a:buNone/>
            </a:pPr>
            <a:endParaRPr lang="en-US" altLang="en-US" sz="1400" dirty="0">
              <a:solidFill>
                <a:srgbClr val="7F7F7F"/>
              </a:solidFill>
            </a:endParaRPr>
          </a:p>
          <a:p>
            <a:pPr marL="265113" indent="-265113">
              <a:lnSpc>
                <a:spcPct val="100000"/>
              </a:lnSpc>
              <a:spcBef>
                <a:spcPct val="0"/>
              </a:spcBef>
              <a:buClrTx/>
              <a:buSzTx/>
              <a:buNone/>
            </a:pPr>
            <a:r>
              <a:rPr lang="en-US" altLang="en-US" sz="1400" dirty="0">
                <a:solidFill>
                  <a:srgbClr val="7F7F7F"/>
                </a:solidFill>
              </a:rPr>
              <a:t>GES </a:t>
            </a:r>
            <a:r>
              <a:rPr lang="en-US" altLang="en-US" sz="1400" dirty="0" smtClean="0">
                <a:solidFill>
                  <a:srgbClr val="7F7F7F"/>
                </a:solidFill>
              </a:rPr>
              <a:t>– </a:t>
            </a:r>
            <a:r>
              <a:rPr lang="en-US" altLang="en-US" sz="1400" dirty="0" err="1" smtClean="0">
                <a:solidFill>
                  <a:srgbClr val="7F7F7F"/>
                </a:solidFill>
              </a:rPr>
              <a:t>Ges</a:t>
            </a:r>
            <a:r>
              <a:rPr lang="en-US" altLang="en-US" sz="1400" dirty="0" smtClean="0">
                <a:solidFill>
                  <a:srgbClr val="7F7F7F"/>
                </a:solidFill>
              </a:rPr>
              <a:t> </a:t>
            </a:r>
            <a:r>
              <a:rPr lang="en-US" altLang="en-US" sz="1400" dirty="0" err="1">
                <a:solidFill>
                  <a:srgbClr val="7F7F7F"/>
                </a:solidFill>
              </a:rPr>
              <a:t>Seguros</a:t>
            </a:r>
            <a:r>
              <a:rPr lang="en-US" altLang="en-US" sz="1400" dirty="0">
                <a:solidFill>
                  <a:srgbClr val="7F7F7F"/>
                </a:solidFill>
              </a:rPr>
              <a:t> y </a:t>
            </a:r>
            <a:r>
              <a:rPr lang="en-US" altLang="en-US" sz="1400" dirty="0" err="1">
                <a:solidFill>
                  <a:srgbClr val="7F7F7F"/>
                </a:solidFill>
              </a:rPr>
              <a:t>Reaseguros</a:t>
            </a:r>
            <a:endParaRPr lang="en-US" altLang="en-US" sz="1400" dirty="0">
              <a:solidFill>
                <a:srgbClr val="7F7F7F"/>
              </a:solidFill>
            </a:endParaRPr>
          </a:p>
          <a:p>
            <a:pPr marL="265113" indent="-265113">
              <a:lnSpc>
                <a:spcPct val="100000"/>
              </a:lnSpc>
              <a:spcBef>
                <a:spcPct val="0"/>
              </a:spcBef>
              <a:buClrTx/>
              <a:buSzTx/>
              <a:buNone/>
            </a:pPr>
            <a:endParaRPr lang="en-US" altLang="en-US" sz="1400" dirty="0">
              <a:solidFill>
                <a:srgbClr val="7F7F7F"/>
              </a:solidFill>
            </a:endParaRPr>
          </a:p>
          <a:p>
            <a:pPr marL="265113" indent="-265113">
              <a:lnSpc>
                <a:spcPct val="100000"/>
              </a:lnSpc>
              <a:spcBef>
                <a:spcPct val="0"/>
              </a:spcBef>
              <a:buClrTx/>
              <a:buSzTx/>
              <a:buNone/>
            </a:pPr>
            <a:r>
              <a:rPr lang="en-US" altLang="en-US" sz="1400" dirty="0">
                <a:solidFill>
                  <a:srgbClr val="7F7F7F"/>
                </a:solidFill>
              </a:rPr>
              <a:t>NAC – </a:t>
            </a:r>
            <a:r>
              <a:rPr lang="en-US" altLang="en-US" sz="1400" dirty="0" err="1">
                <a:solidFill>
                  <a:srgbClr val="7F7F7F"/>
                </a:solidFill>
              </a:rPr>
              <a:t>Nacional</a:t>
            </a:r>
            <a:r>
              <a:rPr lang="en-US" altLang="en-US" sz="1400" dirty="0">
                <a:solidFill>
                  <a:srgbClr val="7F7F7F"/>
                </a:solidFill>
              </a:rPr>
              <a:t> de </a:t>
            </a:r>
            <a:r>
              <a:rPr lang="en-US" altLang="en-US" sz="1400" dirty="0" err="1">
                <a:solidFill>
                  <a:srgbClr val="7F7F7F"/>
                </a:solidFill>
              </a:rPr>
              <a:t>Reaseguros</a:t>
            </a:r>
            <a:endParaRPr lang="en-US" altLang="en-US" sz="1400" dirty="0">
              <a:solidFill>
                <a:srgbClr val="7F7F7F"/>
              </a:solidFill>
            </a:endParaRPr>
          </a:p>
          <a:p>
            <a:pPr marL="265113" indent="-265113">
              <a:lnSpc>
                <a:spcPct val="100000"/>
              </a:lnSpc>
              <a:spcBef>
                <a:spcPct val="0"/>
              </a:spcBef>
              <a:buClrTx/>
              <a:buSzTx/>
              <a:buNone/>
            </a:pPr>
            <a:endParaRPr lang="en-US" altLang="en-US" sz="1400" dirty="0">
              <a:solidFill>
                <a:srgbClr val="7F7F7F"/>
              </a:solidFill>
            </a:endParaRPr>
          </a:p>
          <a:p>
            <a:pPr marL="265113" indent="-265113">
              <a:lnSpc>
                <a:spcPct val="100000"/>
              </a:lnSpc>
              <a:spcBef>
                <a:spcPct val="0"/>
              </a:spcBef>
              <a:buClrTx/>
              <a:buSzTx/>
              <a:buNone/>
            </a:pPr>
            <a:r>
              <a:rPr lang="en-US" altLang="en-US" sz="1400" dirty="0">
                <a:solidFill>
                  <a:srgbClr val="7F7F7F"/>
                </a:solidFill>
              </a:rPr>
              <a:t>ESP – </a:t>
            </a:r>
            <a:r>
              <a:rPr lang="es-ES" altLang="en-US" sz="1400" dirty="0">
                <a:solidFill>
                  <a:schemeClr val="bg1">
                    <a:lumMod val="50000"/>
                  </a:schemeClr>
                </a:solidFill>
              </a:rPr>
              <a:t>España, S.A., </a:t>
            </a:r>
            <a:r>
              <a:rPr lang="es-ES" altLang="en-US" sz="1400" dirty="0" smtClean="0">
                <a:solidFill>
                  <a:schemeClr val="bg1">
                    <a:lumMod val="50000"/>
                  </a:schemeClr>
                </a:solidFill>
              </a:rPr>
              <a:t>Compañía</a:t>
            </a:r>
            <a:br>
              <a:rPr lang="es-ES" altLang="en-US" sz="1400" dirty="0" smtClean="0">
                <a:solidFill>
                  <a:schemeClr val="bg1">
                    <a:lumMod val="50000"/>
                  </a:schemeClr>
                </a:solidFill>
              </a:rPr>
            </a:br>
            <a:r>
              <a:rPr lang="es-ES" altLang="en-US" sz="1400" dirty="0" smtClean="0">
                <a:solidFill>
                  <a:schemeClr val="bg1">
                    <a:lumMod val="50000"/>
                  </a:schemeClr>
                </a:solidFill>
              </a:rPr>
              <a:t>      Nacional </a:t>
            </a:r>
            <a:r>
              <a:rPr lang="es-ES" altLang="en-US" sz="1400" dirty="0">
                <a:solidFill>
                  <a:schemeClr val="bg1">
                    <a:lumMod val="50000"/>
                  </a:schemeClr>
                </a:solidFill>
              </a:rPr>
              <a:t>de Seguros</a:t>
            </a:r>
            <a:endParaRPr lang="en-GB" altLang="en-US" sz="1400" dirty="0">
              <a:solidFill>
                <a:schemeClr val="bg1">
                  <a:lumMod val="50000"/>
                </a:schemeClr>
              </a:solidFill>
            </a:endParaRPr>
          </a:p>
          <a:p>
            <a:pPr marL="0" indent="0">
              <a:buNone/>
            </a:pPr>
            <a:endParaRPr lang="en-US" dirty="0"/>
          </a:p>
        </p:txBody>
      </p:sp>
      <p:sp>
        <p:nvSpPr>
          <p:cNvPr id="5" name="Title 4"/>
          <p:cNvSpPr>
            <a:spLocks noGrp="1"/>
          </p:cNvSpPr>
          <p:nvPr>
            <p:ph type="title"/>
          </p:nvPr>
        </p:nvSpPr>
        <p:spPr/>
        <p:txBody>
          <a:bodyPr>
            <a:normAutofit fontScale="90000"/>
          </a:bodyPr>
          <a:lstStyle/>
          <a:p>
            <a:r>
              <a:rPr lang="es-ES" altLang="en-US" dirty="0" err="1" smtClean="0">
                <a:solidFill>
                  <a:srgbClr val="C00000"/>
                </a:solidFill>
                <a:latin typeface="+mn-lt"/>
              </a:rPr>
              <a:t>Wer</a:t>
            </a:r>
            <a:r>
              <a:rPr lang="es-ES" altLang="en-US" dirty="0" smtClean="0">
                <a:solidFill>
                  <a:srgbClr val="C00000"/>
                </a:solidFill>
                <a:latin typeface="+mn-lt"/>
              </a:rPr>
              <a:t> </a:t>
            </a:r>
            <a:r>
              <a:rPr lang="es-ES" altLang="en-US" dirty="0" err="1" smtClean="0">
                <a:solidFill>
                  <a:srgbClr val="C00000"/>
                </a:solidFill>
                <a:latin typeface="+mn-lt"/>
              </a:rPr>
              <a:t>wir</a:t>
            </a:r>
            <a:r>
              <a:rPr lang="es-ES" altLang="en-US" dirty="0" smtClean="0">
                <a:solidFill>
                  <a:srgbClr val="C00000"/>
                </a:solidFill>
                <a:latin typeface="+mn-lt"/>
              </a:rPr>
              <a:t> </a:t>
            </a:r>
            <a:r>
              <a:rPr lang="es-ES" altLang="en-US" dirty="0" err="1" smtClean="0">
                <a:solidFill>
                  <a:srgbClr val="C00000"/>
                </a:solidFill>
                <a:latin typeface="+mn-lt"/>
              </a:rPr>
              <a:t>sind</a:t>
            </a:r>
            <a:r>
              <a:rPr lang="es-ES" altLang="en-US" dirty="0" smtClean="0">
                <a:solidFill>
                  <a:srgbClr val="C00000"/>
                </a:solidFill>
                <a:latin typeface="+mn-lt"/>
              </a:rPr>
              <a:t> - Die </a:t>
            </a:r>
            <a:r>
              <a:rPr lang="es-ES" altLang="en-US" dirty="0" err="1" smtClean="0">
                <a:solidFill>
                  <a:srgbClr val="C00000"/>
                </a:solidFill>
                <a:latin typeface="+mn-lt"/>
              </a:rPr>
              <a:t>Aktionäre</a:t>
            </a:r>
            <a:r>
              <a:rPr lang="es-ES" altLang="en-US" dirty="0" smtClean="0">
                <a:solidFill>
                  <a:srgbClr val="C00000"/>
                </a:solidFill>
                <a:latin typeface="+mn-lt"/>
              </a:rPr>
              <a:t> von Atradius in der </a:t>
            </a:r>
            <a:r>
              <a:rPr lang="es-ES" altLang="en-US" dirty="0" err="1" smtClean="0">
                <a:solidFill>
                  <a:srgbClr val="C00000"/>
                </a:solidFill>
                <a:latin typeface="+mn-lt"/>
              </a:rPr>
              <a:t>Übersicht</a:t>
            </a:r>
            <a:endParaRPr lang="en-US" altLang="en-US" dirty="0">
              <a:solidFill>
                <a:srgbClr val="C00000"/>
              </a:solidFill>
              <a:latin typeface="+mn-lt"/>
            </a:endParaRPr>
          </a:p>
        </p:txBody>
      </p:sp>
      <p:sp>
        <p:nvSpPr>
          <p:cNvPr id="46" name="TextBox 45"/>
          <p:cNvSpPr txBox="1"/>
          <p:nvPr/>
        </p:nvSpPr>
        <p:spPr>
          <a:xfrm>
            <a:off x="3419872" y="2995523"/>
            <a:ext cx="720080" cy="230832"/>
          </a:xfrm>
          <a:prstGeom prst="rect">
            <a:avLst/>
          </a:prstGeom>
          <a:noFill/>
        </p:spPr>
        <p:txBody>
          <a:bodyPr wrap="square" rtlCol="0">
            <a:spAutoFit/>
          </a:bodyPr>
          <a:lstStyle/>
          <a:p>
            <a:pPr algn="r"/>
            <a:r>
              <a:rPr lang="nl-NL" sz="900" dirty="0" smtClean="0"/>
              <a:t>9,9 %</a:t>
            </a:r>
            <a:endParaRPr lang="en-US" sz="900" dirty="0"/>
          </a:p>
        </p:txBody>
      </p:sp>
      <p:sp>
        <p:nvSpPr>
          <p:cNvPr id="9" name="Rectangle 8"/>
          <p:cNvSpPr/>
          <p:nvPr/>
        </p:nvSpPr>
        <p:spPr>
          <a:xfrm>
            <a:off x="6980600" y="1603754"/>
            <a:ext cx="1800200" cy="313078"/>
          </a:xfrm>
          <a:prstGeom prst="rect">
            <a:avLst/>
          </a:prstGeom>
          <a:gradFill flip="none" rotWithShape="1">
            <a:gsLst>
              <a:gs pos="0">
                <a:schemeClr val="tx1">
                  <a:lumMod val="65000"/>
                  <a:lumOff val="35000"/>
                </a:schemeClr>
              </a:gs>
              <a:gs pos="100000">
                <a:schemeClr val="bg1">
                  <a:lumMod val="75000"/>
                </a:schemeClr>
              </a:gs>
              <a:gs pos="100000">
                <a:schemeClr val="bg1">
                  <a:lumMod val="50000"/>
                </a:schemeClr>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t>INOC, S.A.</a:t>
            </a:r>
            <a:endParaRPr lang="en-GB" sz="1200" b="1" dirty="0"/>
          </a:p>
        </p:txBody>
      </p:sp>
      <p:sp>
        <p:nvSpPr>
          <p:cNvPr id="13" name="Rectangle 12"/>
          <p:cNvSpPr/>
          <p:nvPr/>
        </p:nvSpPr>
        <p:spPr>
          <a:xfrm>
            <a:off x="6404536" y="2516154"/>
            <a:ext cx="2376264" cy="313078"/>
          </a:xfrm>
          <a:prstGeom prst="rect">
            <a:avLst/>
          </a:prstGeom>
          <a:gradFill>
            <a:gsLst>
              <a:gs pos="0">
                <a:schemeClr val="bg1">
                  <a:lumMod val="95000"/>
                </a:schemeClr>
              </a:gs>
              <a:gs pos="100000">
                <a:schemeClr val="bg1">
                  <a:lumMod val="65000"/>
                </a:schemeClr>
              </a:gs>
            </a:gsLst>
            <a:lin ang="54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100" b="1" dirty="0" err="1" smtClean="0">
                <a:solidFill>
                  <a:srgbClr val="666666"/>
                </a:solidFill>
              </a:rPr>
              <a:t>Grupo</a:t>
            </a:r>
            <a:r>
              <a:rPr lang="en-GB" sz="1100" b="1" dirty="0" smtClean="0">
                <a:solidFill>
                  <a:srgbClr val="666666"/>
                </a:solidFill>
              </a:rPr>
              <a:t> </a:t>
            </a:r>
            <a:r>
              <a:rPr lang="en-GB" sz="1100" b="1" dirty="0" err="1" smtClean="0">
                <a:solidFill>
                  <a:srgbClr val="666666"/>
                </a:solidFill>
              </a:rPr>
              <a:t>Catalana</a:t>
            </a:r>
            <a:r>
              <a:rPr lang="en-GB" sz="1100" b="1" dirty="0" smtClean="0">
                <a:solidFill>
                  <a:srgbClr val="666666"/>
                </a:solidFill>
              </a:rPr>
              <a:t> </a:t>
            </a:r>
            <a:r>
              <a:rPr lang="en-GB" sz="1100" b="1" dirty="0" err="1" smtClean="0">
                <a:solidFill>
                  <a:srgbClr val="666666"/>
                </a:solidFill>
              </a:rPr>
              <a:t>Occidente</a:t>
            </a:r>
            <a:r>
              <a:rPr lang="en-GB" sz="1100" b="1" dirty="0" smtClean="0">
                <a:solidFill>
                  <a:srgbClr val="666666"/>
                </a:solidFill>
              </a:rPr>
              <a:t>, S.A.</a:t>
            </a:r>
            <a:endParaRPr lang="en-GB" sz="1100" b="1" dirty="0">
              <a:solidFill>
                <a:srgbClr val="666666"/>
              </a:solidFill>
            </a:endParaRPr>
          </a:p>
        </p:txBody>
      </p:sp>
      <p:sp>
        <p:nvSpPr>
          <p:cNvPr id="15" name="Rectangle 14"/>
          <p:cNvSpPr/>
          <p:nvPr/>
        </p:nvSpPr>
        <p:spPr>
          <a:xfrm>
            <a:off x="3812248" y="3428554"/>
            <a:ext cx="3744416" cy="313078"/>
          </a:xfrm>
          <a:prstGeom prst="rect">
            <a:avLst/>
          </a:prstGeom>
          <a:gradFill flip="none" rotWithShape="1">
            <a:gsLst>
              <a:gs pos="0">
                <a:schemeClr val="accent1">
                  <a:lumMod val="60000"/>
                  <a:lumOff val="40000"/>
                </a:schemeClr>
              </a:gs>
              <a:gs pos="100000">
                <a:schemeClr val="accent2">
                  <a:lumMod val="40000"/>
                  <a:lumOff val="60000"/>
                  <a:tint val="23500"/>
                  <a:satMod val="160000"/>
                </a:schemeClr>
              </a:gs>
            </a:gsLst>
            <a:lin ang="16200000" scaled="1"/>
            <a:tileRect/>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100" b="1" dirty="0" err="1" smtClean="0">
                <a:solidFill>
                  <a:srgbClr val="454545"/>
                </a:solidFill>
              </a:rPr>
              <a:t>Grupo</a:t>
            </a:r>
            <a:r>
              <a:rPr lang="en-GB" sz="1100" b="1" dirty="0" smtClean="0">
                <a:solidFill>
                  <a:srgbClr val="454545"/>
                </a:solidFill>
              </a:rPr>
              <a:t> </a:t>
            </a:r>
            <a:r>
              <a:rPr lang="en-GB" sz="1100" b="1" dirty="0" err="1" smtClean="0">
                <a:solidFill>
                  <a:srgbClr val="454545"/>
                </a:solidFill>
              </a:rPr>
              <a:t>Compañia</a:t>
            </a:r>
            <a:r>
              <a:rPr lang="en-GB" sz="1100" b="1" dirty="0" smtClean="0">
                <a:solidFill>
                  <a:srgbClr val="454545"/>
                </a:solidFill>
              </a:rPr>
              <a:t> Española </a:t>
            </a:r>
            <a:r>
              <a:rPr lang="en-GB" sz="1100" b="1" dirty="0" err="1" smtClean="0">
                <a:solidFill>
                  <a:srgbClr val="454545"/>
                </a:solidFill>
              </a:rPr>
              <a:t>Crédito</a:t>
            </a:r>
            <a:r>
              <a:rPr lang="en-GB" sz="1100" b="1" dirty="0" smtClean="0">
                <a:solidFill>
                  <a:srgbClr val="454545"/>
                </a:solidFill>
              </a:rPr>
              <a:t> y </a:t>
            </a:r>
            <a:r>
              <a:rPr lang="en-GB" sz="1100" b="1" dirty="0" err="1" smtClean="0">
                <a:solidFill>
                  <a:srgbClr val="454545"/>
                </a:solidFill>
              </a:rPr>
              <a:t>Caución</a:t>
            </a:r>
            <a:r>
              <a:rPr lang="en-GB" sz="1100" b="1" dirty="0" smtClean="0">
                <a:solidFill>
                  <a:srgbClr val="454545"/>
                </a:solidFill>
              </a:rPr>
              <a:t>, S.L.</a:t>
            </a:r>
            <a:endParaRPr lang="en-GB" sz="1100" b="1" dirty="0">
              <a:solidFill>
                <a:srgbClr val="454545"/>
              </a:solidFill>
            </a:endParaRPr>
          </a:p>
        </p:txBody>
      </p:sp>
      <p:sp>
        <p:nvSpPr>
          <p:cNvPr id="17" name="Rectangle 16"/>
          <p:cNvSpPr/>
          <p:nvPr/>
        </p:nvSpPr>
        <p:spPr>
          <a:xfrm>
            <a:off x="6980600" y="4340954"/>
            <a:ext cx="1800200" cy="313078"/>
          </a:xfrm>
          <a:prstGeom prst="rect">
            <a:avLst/>
          </a:prstGeom>
          <a:gradFill>
            <a:gsLst>
              <a:gs pos="0">
                <a:srgbClr val="EE3640"/>
              </a:gs>
              <a:gs pos="100000">
                <a:schemeClr val="accent1">
                  <a:lumMod val="60000"/>
                  <a:lumOff val="40000"/>
                </a:schemeClr>
              </a:gs>
            </a:gsLst>
            <a:lin ang="162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t>Atradius N.V.</a:t>
            </a:r>
            <a:endParaRPr lang="en-GB" sz="1200" b="1" dirty="0"/>
          </a:p>
        </p:txBody>
      </p:sp>
      <p:sp>
        <p:nvSpPr>
          <p:cNvPr id="22" name="Rectangle 21"/>
          <p:cNvSpPr/>
          <p:nvPr/>
        </p:nvSpPr>
        <p:spPr>
          <a:xfrm>
            <a:off x="5108392" y="2516154"/>
            <a:ext cx="576064" cy="313078"/>
          </a:xfrm>
          <a:prstGeom prst="rect">
            <a:avLst/>
          </a:prstGeom>
          <a:gradFill>
            <a:gsLst>
              <a:gs pos="0">
                <a:schemeClr val="bg1">
                  <a:lumMod val="95000"/>
                </a:schemeClr>
              </a:gs>
              <a:gs pos="100000">
                <a:schemeClr val="bg1">
                  <a:lumMod val="65000"/>
                </a:schemeClr>
              </a:gs>
            </a:gsLst>
            <a:lin ang="54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solidFill>
                  <a:srgbClr val="666666"/>
                </a:solidFill>
              </a:rPr>
              <a:t>NAC</a:t>
            </a:r>
            <a:endParaRPr lang="en-GB" sz="1200" b="1" dirty="0">
              <a:solidFill>
                <a:srgbClr val="666666"/>
              </a:solidFill>
            </a:endParaRPr>
          </a:p>
        </p:txBody>
      </p:sp>
      <p:sp>
        <p:nvSpPr>
          <p:cNvPr id="24" name="Rectangle 23"/>
          <p:cNvSpPr/>
          <p:nvPr/>
        </p:nvSpPr>
        <p:spPr>
          <a:xfrm>
            <a:off x="5756464" y="2516154"/>
            <a:ext cx="576064" cy="313078"/>
          </a:xfrm>
          <a:prstGeom prst="rect">
            <a:avLst/>
          </a:prstGeom>
          <a:gradFill>
            <a:gsLst>
              <a:gs pos="0">
                <a:schemeClr val="bg1">
                  <a:lumMod val="95000"/>
                </a:schemeClr>
              </a:gs>
              <a:gs pos="100000">
                <a:schemeClr val="bg1">
                  <a:lumMod val="65000"/>
                </a:schemeClr>
              </a:gs>
            </a:gsLst>
            <a:lin ang="54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solidFill>
                  <a:srgbClr val="666666"/>
                </a:solidFill>
              </a:rPr>
              <a:t>ESP</a:t>
            </a:r>
            <a:endParaRPr lang="en-GB" sz="1200" b="1" dirty="0">
              <a:solidFill>
                <a:srgbClr val="666666"/>
              </a:solidFill>
            </a:endParaRPr>
          </a:p>
        </p:txBody>
      </p:sp>
      <p:sp>
        <p:nvSpPr>
          <p:cNvPr id="25" name="Rectangle 24"/>
          <p:cNvSpPr/>
          <p:nvPr/>
        </p:nvSpPr>
        <p:spPr>
          <a:xfrm>
            <a:off x="3812248" y="2516154"/>
            <a:ext cx="576064" cy="313078"/>
          </a:xfrm>
          <a:prstGeom prst="rect">
            <a:avLst/>
          </a:prstGeom>
          <a:gradFill>
            <a:gsLst>
              <a:gs pos="0">
                <a:schemeClr val="bg1">
                  <a:lumMod val="95000"/>
                </a:schemeClr>
              </a:gs>
              <a:gs pos="100000">
                <a:schemeClr val="bg1">
                  <a:lumMod val="65000"/>
                </a:schemeClr>
              </a:gs>
            </a:gsLst>
            <a:lin ang="54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solidFill>
                  <a:srgbClr val="666666"/>
                </a:solidFill>
              </a:rPr>
              <a:t>CCS</a:t>
            </a:r>
            <a:endParaRPr lang="en-GB" sz="1200" b="1" dirty="0">
              <a:solidFill>
                <a:srgbClr val="666666"/>
              </a:solidFill>
            </a:endParaRPr>
          </a:p>
        </p:txBody>
      </p:sp>
      <p:sp>
        <p:nvSpPr>
          <p:cNvPr id="26" name="Rectangle 25"/>
          <p:cNvSpPr/>
          <p:nvPr/>
        </p:nvSpPr>
        <p:spPr>
          <a:xfrm>
            <a:off x="4460320" y="2516154"/>
            <a:ext cx="576064" cy="313078"/>
          </a:xfrm>
          <a:prstGeom prst="rect">
            <a:avLst/>
          </a:prstGeom>
          <a:gradFill>
            <a:gsLst>
              <a:gs pos="0">
                <a:schemeClr val="bg1">
                  <a:lumMod val="95000"/>
                </a:schemeClr>
              </a:gs>
              <a:gs pos="100000">
                <a:schemeClr val="bg1">
                  <a:lumMod val="65000"/>
                </a:schemeClr>
              </a:gs>
            </a:gsLst>
            <a:lin ang="5400000" scaled="1"/>
          </a:gra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GB" sz="1200" b="1" dirty="0" smtClean="0">
                <a:solidFill>
                  <a:srgbClr val="666666"/>
                </a:solidFill>
              </a:rPr>
              <a:t>GES</a:t>
            </a:r>
            <a:endParaRPr lang="en-GB" sz="1200" b="1" dirty="0">
              <a:solidFill>
                <a:srgbClr val="666666"/>
              </a:solidFill>
            </a:endParaRPr>
          </a:p>
        </p:txBody>
      </p:sp>
      <p:cxnSp>
        <p:nvCxnSpPr>
          <p:cNvPr id="29" name="Straight Arrow Connector 28"/>
          <p:cNvCxnSpPr/>
          <p:nvPr/>
        </p:nvCxnSpPr>
        <p:spPr>
          <a:xfrm>
            <a:off x="7880700" y="2060848"/>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7875148" y="2943147"/>
            <a:ext cx="0" cy="1277941"/>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7268632" y="3861048"/>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7268632" y="2943147"/>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044496" y="2943147"/>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396424" y="2943147"/>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4748352" y="2943147"/>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4100280" y="2943147"/>
            <a:ext cx="0" cy="360040"/>
          </a:xfrm>
          <a:prstGeom prst="straightConnector1">
            <a:avLst/>
          </a:prstGeom>
          <a:ln w="19050">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4728186" y="2995523"/>
            <a:ext cx="720080" cy="230832"/>
          </a:xfrm>
          <a:prstGeom prst="rect">
            <a:avLst/>
          </a:prstGeom>
          <a:noFill/>
        </p:spPr>
        <p:txBody>
          <a:bodyPr wrap="square" rtlCol="0">
            <a:spAutoFit/>
          </a:bodyPr>
          <a:lstStyle/>
          <a:p>
            <a:pPr algn="r"/>
            <a:r>
              <a:rPr lang="nl-NL" sz="900" dirty="0" smtClean="0"/>
              <a:t>7,8 %</a:t>
            </a:r>
            <a:endParaRPr lang="en-US" sz="900" dirty="0"/>
          </a:p>
        </p:txBody>
      </p:sp>
      <p:sp>
        <p:nvSpPr>
          <p:cNvPr id="41" name="TextBox 40"/>
          <p:cNvSpPr txBox="1"/>
          <p:nvPr/>
        </p:nvSpPr>
        <p:spPr>
          <a:xfrm>
            <a:off x="5382343" y="2995523"/>
            <a:ext cx="720080" cy="230832"/>
          </a:xfrm>
          <a:prstGeom prst="rect">
            <a:avLst/>
          </a:prstGeom>
          <a:noFill/>
        </p:spPr>
        <p:txBody>
          <a:bodyPr wrap="square" rtlCol="0">
            <a:spAutoFit/>
          </a:bodyPr>
          <a:lstStyle/>
          <a:p>
            <a:pPr algn="r"/>
            <a:r>
              <a:rPr lang="nl-NL" sz="900" dirty="0" smtClean="0"/>
              <a:t>5,0 %</a:t>
            </a:r>
            <a:endParaRPr lang="en-US" sz="900" dirty="0"/>
          </a:p>
        </p:txBody>
      </p:sp>
      <p:sp>
        <p:nvSpPr>
          <p:cNvPr id="42" name="TextBox 41"/>
          <p:cNvSpPr txBox="1"/>
          <p:nvPr/>
        </p:nvSpPr>
        <p:spPr>
          <a:xfrm>
            <a:off x="4074029" y="2995523"/>
            <a:ext cx="720080" cy="230832"/>
          </a:xfrm>
          <a:prstGeom prst="rect">
            <a:avLst/>
          </a:prstGeom>
          <a:noFill/>
        </p:spPr>
        <p:txBody>
          <a:bodyPr wrap="square" rtlCol="0">
            <a:spAutoFit/>
          </a:bodyPr>
          <a:lstStyle/>
          <a:p>
            <a:pPr algn="r"/>
            <a:r>
              <a:rPr lang="nl-NL" sz="900" dirty="0" smtClean="0"/>
              <a:t>3,5 %</a:t>
            </a:r>
            <a:endParaRPr lang="en-US" sz="900" dirty="0"/>
          </a:p>
        </p:txBody>
      </p:sp>
      <p:sp>
        <p:nvSpPr>
          <p:cNvPr id="43" name="TextBox 42"/>
          <p:cNvSpPr txBox="1"/>
          <p:nvPr/>
        </p:nvSpPr>
        <p:spPr>
          <a:xfrm>
            <a:off x="6546132" y="2996952"/>
            <a:ext cx="720080" cy="230832"/>
          </a:xfrm>
          <a:prstGeom prst="rect">
            <a:avLst/>
          </a:prstGeom>
          <a:noFill/>
        </p:spPr>
        <p:txBody>
          <a:bodyPr wrap="square" rtlCol="0">
            <a:spAutoFit/>
          </a:bodyPr>
          <a:lstStyle/>
          <a:p>
            <a:pPr algn="r"/>
            <a:r>
              <a:rPr lang="nl-NL" sz="900" dirty="0" smtClean="0"/>
              <a:t>73,8 %</a:t>
            </a:r>
            <a:endParaRPr lang="en-US" sz="900" dirty="0"/>
          </a:p>
        </p:txBody>
      </p:sp>
      <p:sp>
        <p:nvSpPr>
          <p:cNvPr id="44" name="TextBox 43"/>
          <p:cNvSpPr txBox="1"/>
          <p:nvPr/>
        </p:nvSpPr>
        <p:spPr>
          <a:xfrm>
            <a:off x="7160620" y="3933056"/>
            <a:ext cx="720080" cy="230832"/>
          </a:xfrm>
          <a:prstGeom prst="rect">
            <a:avLst/>
          </a:prstGeom>
          <a:noFill/>
        </p:spPr>
        <p:txBody>
          <a:bodyPr wrap="square" rtlCol="0">
            <a:spAutoFit/>
          </a:bodyPr>
          <a:lstStyle/>
          <a:p>
            <a:pPr algn="r"/>
            <a:r>
              <a:rPr lang="nl-NL" sz="900" dirty="0" smtClean="0"/>
              <a:t>35,8 %</a:t>
            </a:r>
            <a:endParaRPr lang="en-US" sz="900" dirty="0"/>
          </a:p>
        </p:txBody>
      </p:sp>
      <p:sp>
        <p:nvSpPr>
          <p:cNvPr id="45" name="TextBox 44"/>
          <p:cNvSpPr txBox="1"/>
          <p:nvPr/>
        </p:nvSpPr>
        <p:spPr>
          <a:xfrm>
            <a:off x="6548552" y="3933056"/>
            <a:ext cx="720080" cy="230832"/>
          </a:xfrm>
          <a:prstGeom prst="rect">
            <a:avLst/>
          </a:prstGeom>
          <a:noFill/>
        </p:spPr>
        <p:txBody>
          <a:bodyPr wrap="square" rtlCol="0">
            <a:spAutoFit/>
          </a:bodyPr>
          <a:lstStyle/>
          <a:p>
            <a:pPr algn="r"/>
            <a:r>
              <a:rPr lang="nl-NL" sz="900" dirty="0" smtClean="0"/>
              <a:t>64,2 %</a:t>
            </a:r>
            <a:endParaRPr lang="en-US" sz="900" dirty="0"/>
          </a:p>
        </p:txBody>
      </p:sp>
      <p:sp>
        <p:nvSpPr>
          <p:cNvPr id="47" name="TextBox 46"/>
          <p:cNvSpPr txBox="1"/>
          <p:nvPr/>
        </p:nvSpPr>
        <p:spPr>
          <a:xfrm>
            <a:off x="7145580" y="2060848"/>
            <a:ext cx="720080" cy="230832"/>
          </a:xfrm>
          <a:prstGeom prst="rect">
            <a:avLst/>
          </a:prstGeom>
          <a:noFill/>
        </p:spPr>
        <p:txBody>
          <a:bodyPr wrap="square" rtlCol="0">
            <a:spAutoFit/>
          </a:bodyPr>
          <a:lstStyle/>
          <a:p>
            <a:pPr algn="r"/>
            <a:r>
              <a:rPr lang="nl-NL" sz="900" dirty="0" smtClean="0"/>
              <a:t>56,7 %</a:t>
            </a:r>
            <a:endParaRPr lang="en-US" sz="900" dirty="0"/>
          </a:p>
        </p:txBody>
      </p:sp>
      <p:sp>
        <p:nvSpPr>
          <p:cNvPr id="7" name="Action Button: Custom 6">
            <a:hlinkClick r:id="" action="ppaction://noaction" highlightClick="1"/>
          </p:cNvPr>
          <p:cNvSpPr/>
          <p:nvPr/>
        </p:nvSpPr>
        <p:spPr>
          <a:xfrm>
            <a:off x="2051720" y="5877272"/>
            <a:ext cx="1379554" cy="355645"/>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ction Button: Custom 7">
            <a:hlinkClick r:id="" action="ppaction://noaction" highlightClick="1"/>
          </p:cNvPr>
          <p:cNvSpPr/>
          <p:nvPr/>
        </p:nvSpPr>
        <p:spPr>
          <a:xfrm>
            <a:off x="8892480" y="0"/>
            <a:ext cx="251520" cy="5805264"/>
          </a:xfrm>
          <a:prstGeom prst="actionButtonBlank">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hteck 2"/>
          <p:cNvSpPr/>
          <p:nvPr/>
        </p:nvSpPr>
        <p:spPr>
          <a:xfrm>
            <a:off x="3470464" y="5085184"/>
            <a:ext cx="4572000" cy="1096710"/>
          </a:xfrm>
          <a:prstGeom prst="rect">
            <a:avLst/>
          </a:prstGeom>
        </p:spPr>
        <p:txBody>
          <a:bodyPr>
            <a:spAutoFit/>
          </a:bodyPr>
          <a:lstStyle/>
          <a:p>
            <a:pPr>
              <a:lnSpc>
                <a:spcPct val="170000"/>
              </a:lnSpc>
              <a:spcBef>
                <a:spcPts val="384"/>
              </a:spcBef>
            </a:pPr>
            <a:r>
              <a:rPr lang="de-DE" altLang="en-US" dirty="0">
                <a:solidFill>
                  <a:srgbClr val="7F7F7F"/>
                </a:solidFill>
              </a:rPr>
              <a:t> </a:t>
            </a:r>
            <a:r>
              <a:rPr lang="en-US" sz="1400" dirty="0" err="1">
                <a:solidFill>
                  <a:srgbClr val="FF0000"/>
                </a:solidFill>
              </a:rPr>
              <a:t>Unsere</a:t>
            </a:r>
            <a:r>
              <a:rPr lang="en-US" sz="1400" dirty="0">
                <a:solidFill>
                  <a:srgbClr val="FF0000"/>
                </a:solidFill>
              </a:rPr>
              <a:t> </a:t>
            </a:r>
            <a:r>
              <a:rPr lang="en-US" sz="1400" dirty="0" err="1">
                <a:solidFill>
                  <a:srgbClr val="FF0000"/>
                </a:solidFill>
              </a:rPr>
              <a:t>aktuellen</a:t>
            </a:r>
            <a:r>
              <a:rPr lang="en-US" sz="1400" dirty="0">
                <a:solidFill>
                  <a:srgbClr val="FF0000"/>
                </a:solidFill>
              </a:rPr>
              <a:t> Ratings </a:t>
            </a:r>
            <a:r>
              <a:rPr lang="en-US" sz="1400" dirty="0" err="1">
                <a:solidFill>
                  <a:srgbClr val="FF0000"/>
                </a:solidFill>
              </a:rPr>
              <a:t>im</a:t>
            </a:r>
            <a:r>
              <a:rPr lang="en-US" sz="1400" dirty="0">
                <a:solidFill>
                  <a:srgbClr val="FF0000"/>
                </a:solidFill>
              </a:rPr>
              <a:t> </a:t>
            </a:r>
            <a:r>
              <a:rPr lang="en-US" sz="1400" dirty="0" err="1">
                <a:solidFill>
                  <a:srgbClr val="FF0000"/>
                </a:solidFill>
              </a:rPr>
              <a:t>Überblick</a:t>
            </a:r>
            <a:r>
              <a:rPr lang="en-US" sz="1400" dirty="0">
                <a:solidFill>
                  <a:srgbClr val="FF0000"/>
                </a:solidFill>
              </a:rPr>
              <a:t>:</a:t>
            </a:r>
          </a:p>
          <a:p>
            <a:pPr marL="466362" lvl="1" indent="-285750">
              <a:lnSpc>
                <a:spcPct val="100000"/>
              </a:lnSpc>
              <a:spcBef>
                <a:spcPts val="384"/>
              </a:spcBef>
              <a:buClr>
                <a:schemeClr val="accent1"/>
              </a:buClr>
            </a:pPr>
            <a:r>
              <a:rPr lang="en-US" sz="1400" dirty="0">
                <a:solidFill>
                  <a:srgbClr val="7F7F7F"/>
                </a:solidFill>
              </a:rPr>
              <a:t>Moody’s – “A3” (</a:t>
            </a:r>
            <a:r>
              <a:rPr lang="en-US" sz="1400" dirty="0" err="1">
                <a:solidFill>
                  <a:srgbClr val="7F7F7F"/>
                </a:solidFill>
              </a:rPr>
              <a:t>Ausblick</a:t>
            </a:r>
            <a:r>
              <a:rPr lang="en-US" sz="1400" dirty="0">
                <a:solidFill>
                  <a:srgbClr val="7F7F7F"/>
                </a:solidFill>
              </a:rPr>
              <a:t> </a:t>
            </a:r>
            <a:r>
              <a:rPr lang="en-US" sz="1400" dirty="0" err="1">
                <a:solidFill>
                  <a:srgbClr val="7F7F7F"/>
                </a:solidFill>
              </a:rPr>
              <a:t>stabil</a:t>
            </a:r>
            <a:r>
              <a:rPr lang="en-US" sz="1400" dirty="0">
                <a:solidFill>
                  <a:srgbClr val="7F7F7F"/>
                </a:solidFill>
              </a:rPr>
              <a:t>)</a:t>
            </a:r>
          </a:p>
          <a:p>
            <a:pPr marL="466362" lvl="1" indent="-285750">
              <a:lnSpc>
                <a:spcPct val="100000"/>
              </a:lnSpc>
              <a:spcBef>
                <a:spcPts val="384"/>
              </a:spcBef>
              <a:buClr>
                <a:srgbClr val="FF0000"/>
              </a:buClr>
            </a:pPr>
            <a:r>
              <a:rPr lang="en-US" sz="1400" dirty="0">
                <a:solidFill>
                  <a:srgbClr val="7F7F7F"/>
                </a:solidFill>
              </a:rPr>
              <a:t>A.M. Best –  “A excellent” (</a:t>
            </a:r>
            <a:r>
              <a:rPr lang="en-US" sz="1400" dirty="0" err="1">
                <a:solidFill>
                  <a:srgbClr val="7F7F7F"/>
                </a:solidFill>
              </a:rPr>
              <a:t>Ausblick</a:t>
            </a:r>
            <a:r>
              <a:rPr lang="en-US" sz="1400" dirty="0">
                <a:solidFill>
                  <a:srgbClr val="7F7F7F"/>
                </a:solidFill>
              </a:rPr>
              <a:t> </a:t>
            </a:r>
            <a:r>
              <a:rPr lang="en-US" sz="1400" dirty="0" err="1">
                <a:solidFill>
                  <a:srgbClr val="7F7F7F"/>
                </a:solidFill>
              </a:rPr>
              <a:t>stabil</a:t>
            </a:r>
            <a:r>
              <a:rPr lang="en-US" sz="1400" dirty="0">
                <a:solidFill>
                  <a:srgbClr val="7F7F7F"/>
                </a:solidFill>
              </a:rPr>
              <a:t>)</a:t>
            </a:r>
          </a:p>
        </p:txBody>
      </p:sp>
      <p:sp>
        <p:nvSpPr>
          <p:cNvPr id="4" name="Fußzeilenplatzhalter 3"/>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
        <p:nvSpPr>
          <p:cNvPr id="6" name="Foliennummernplatzhalter 5"/>
          <p:cNvSpPr>
            <a:spLocks noGrp="1"/>
          </p:cNvSpPr>
          <p:nvPr>
            <p:ph type="sldNum" sz="quarter" idx="4"/>
          </p:nvPr>
        </p:nvSpPr>
        <p:spPr/>
        <p:txBody>
          <a:bodyPr/>
          <a:lstStyle/>
          <a:p>
            <a:fld id="{9AEFD468-13DB-4482-BA06-D549E20FEF9C}" type="slidenum">
              <a:rPr lang="en-GB" smtClean="0"/>
              <a:pPr/>
              <a:t>123</a:t>
            </a:fld>
            <a:endParaRPr lang="en-GB" dirty="0"/>
          </a:p>
        </p:txBody>
      </p:sp>
    </p:spTree>
    <p:extLst>
      <p:ext uri="{BB962C8B-B14F-4D97-AF65-F5344CB8AC3E}">
        <p14:creationId xmlns:p14="http://schemas.microsoft.com/office/powerpoint/2010/main" val="232210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1520" y="274638"/>
            <a:ext cx="8568952" cy="490066"/>
          </a:xfrm>
        </p:spPr>
        <p:txBody>
          <a:bodyPr>
            <a:normAutofit fontScale="90000"/>
          </a:bodyPr>
          <a:lstStyle/>
          <a:p>
            <a:r>
              <a:rPr lang="de-DE" dirty="0" smtClean="0"/>
              <a:t>Weltweit vertreten</a:t>
            </a:r>
            <a:endParaRPr lang="en-GB" dirty="0"/>
          </a:p>
        </p:txBody>
      </p:sp>
      <p:pic>
        <p:nvPicPr>
          <p:cNvPr id="6" name="Picture 1"/>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4" y="908720"/>
            <a:ext cx="7518932" cy="4882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ußzeilenplatzhalter 1"/>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
        <p:nvSpPr>
          <p:cNvPr id="3" name="Foliennummernplatzhalter 2"/>
          <p:cNvSpPr>
            <a:spLocks noGrp="1"/>
          </p:cNvSpPr>
          <p:nvPr>
            <p:ph type="sldNum" sz="quarter" idx="4"/>
          </p:nvPr>
        </p:nvSpPr>
        <p:spPr/>
        <p:txBody>
          <a:bodyPr/>
          <a:lstStyle/>
          <a:p>
            <a:fld id="{9AEFD468-13DB-4482-BA06-D549E20FEF9C}" type="slidenum">
              <a:rPr lang="en-GB" smtClean="0"/>
              <a:pPr/>
              <a:t>124</a:t>
            </a:fld>
            <a:endParaRPr lang="en-GB" dirty="0"/>
          </a:p>
        </p:txBody>
      </p:sp>
    </p:spTree>
    <p:extLst>
      <p:ext uri="{BB962C8B-B14F-4D97-AF65-F5344CB8AC3E}">
        <p14:creationId xmlns:p14="http://schemas.microsoft.com/office/powerpoint/2010/main" val="310743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0" y="260350"/>
            <a:ext cx="8331200" cy="577850"/>
          </a:xfrm>
        </p:spPr>
        <p:txBody>
          <a:bodyPr tIns="45720" bIns="45720" anchor="t"/>
          <a:lstStyle/>
          <a:p>
            <a:pPr eaLnBrk="1" hangingPunct="1"/>
            <a:r>
              <a:rPr lang="en-GB" altLang="de-DE" sz="2000" dirty="0" smtClean="0"/>
              <a:t>     </a:t>
            </a:r>
            <a:r>
              <a:rPr lang="en-GB" altLang="de-DE" sz="2000" dirty="0" err="1" smtClean="0"/>
              <a:t>Produktangebot</a:t>
            </a:r>
            <a:r>
              <a:rPr lang="en-GB" altLang="de-DE" sz="2000" dirty="0" smtClean="0"/>
              <a:t> </a:t>
            </a:r>
            <a:r>
              <a:rPr lang="en-GB" altLang="de-DE" sz="2000" dirty="0" err="1" smtClean="0"/>
              <a:t>für</a:t>
            </a:r>
            <a:r>
              <a:rPr lang="en-GB" altLang="de-DE" sz="2000" dirty="0" smtClean="0"/>
              <a:t> </a:t>
            </a:r>
            <a:r>
              <a:rPr lang="en-GB" altLang="de-DE" sz="2000" dirty="0" err="1" smtClean="0"/>
              <a:t>alle</a:t>
            </a:r>
            <a:r>
              <a:rPr lang="en-GB" altLang="de-DE" sz="2000" dirty="0" smtClean="0"/>
              <a:t> </a:t>
            </a:r>
            <a:r>
              <a:rPr lang="en-GB" altLang="de-DE" sz="2000" dirty="0" err="1" smtClean="0"/>
              <a:t>Unternehmensgrößen</a:t>
            </a:r>
            <a:r>
              <a:rPr lang="en-GB" altLang="de-DE" sz="2000" dirty="0" smtClean="0"/>
              <a:t> und -</a:t>
            </a:r>
            <a:r>
              <a:rPr lang="en-GB" altLang="de-DE" sz="2000" dirty="0" err="1" smtClean="0"/>
              <a:t>bedürfnisse</a:t>
            </a:r>
            <a:endParaRPr lang="en-GB" altLang="de-DE" sz="2000" dirty="0" smtClean="0"/>
          </a:p>
        </p:txBody>
      </p:sp>
      <p:sp>
        <p:nvSpPr>
          <p:cNvPr id="16387" name="Rectangle 10"/>
          <p:cNvSpPr>
            <a:spLocks noChangeArrowheads="1"/>
          </p:cNvSpPr>
          <p:nvPr/>
        </p:nvSpPr>
        <p:spPr bwMode="auto">
          <a:xfrm>
            <a:off x="1866900" y="1620838"/>
            <a:ext cx="1800225" cy="1800225"/>
          </a:xfrm>
          <a:prstGeom prst="rect">
            <a:avLst/>
          </a:prstGeom>
          <a:solidFill>
            <a:srgbClr val="E38186"/>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endParaRPr lang="de-DE" altLang="de-DE" sz="1600" b="1">
              <a:solidFill>
                <a:srgbClr val="FFFFFF"/>
              </a:solidFill>
            </a:endParaRPr>
          </a:p>
          <a:p>
            <a:pPr algn="ctr" defTabSz="914400">
              <a:spcBef>
                <a:spcPct val="0"/>
              </a:spcBef>
            </a:pPr>
            <a:endParaRPr lang="de-DE" altLang="de-DE" sz="1600" b="1">
              <a:solidFill>
                <a:srgbClr val="FFFFFF"/>
              </a:solidFill>
            </a:endParaRPr>
          </a:p>
          <a:p>
            <a:pPr algn="ctr" defTabSz="914400">
              <a:spcBef>
                <a:spcPct val="0"/>
              </a:spcBef>
            </a:pPr>
            <a:endParaRPr lang="de-DE" altLang="de-DE" sz="1600" b="1">
              <a:solidFill>
                <a:srgbClr val="FFFFFF"/>
              </a:solidFill>
            </a:endParaRPr>
          </a:p>
          <a:p>
            <a:pPr algn="ctr" defTabSz="914400">
              <a:spcBef>
                <a:spcPct val="0"/>
              </a:spcBef>
            </a:pPr>
            <a:endParaRPr lang="de-DE" altLang="de-DE" sz="1600" b="1">
              <a:solidFill>
                <a:srgbClr val="FFFFFF"/>
              </a:solidFill>
            </a:endParaRPr>
          </a:p>
          <a:p>
            <a:pPr algn="ctr" defTabSz="914400">
              <a:spcBef>
                <a:spcPct val="0"/>
              </a:spcBef>
            </a:pPr>
            <a:endParaRPr lang="de-DE" altLang="de-DE" sz="1600" b="1">
              <a:solidFill>
                <a:srgbClr val="FFFFFF"/>
              </a:solidFill>
            </a:endParaRPr>
          </a:p>
          <a:p>
            <a:pPr algn="ctr" defTabSz="914400">
              <a:spcBef>
                <a:spcPct val="0"/>
              </a:spcBef>
            </a:pPr>
            <a:endParaRPr lang="de-DE" altLang="de-DE" sz="1600" b="1">
              <a:solidFill>
                <a:srgbClr val="FFFFFF"/>
              </a:solidFill>
            </a:endParaRPr>
          </a:p>
        </p:txBody>
      </p:sp>
      <p:sp>
        <p:nvSpPr>
          <p:cNvPr id="16388" name="Text Box 19"/>
          <p:cNvSpPr txBox="1">
            <a:spLocks noChangeArrowheads="1"/>
          </p:cNvSpPr>
          <p:nvPr/>
        </p:nvSpPr>
        <p:spPr bwMode="gray">
          <a:xfrm>
            <a:off x="198438" y="3843338"/>
            <a:ext cx="15843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spcBef>
                <a:spcPct val="20000"/>
              </a:spcBef>
              <a:defRPr sz="1400">
                <a:solidFill>
                  <a:schemeClr val="tx1"/>
                </a:solidFill>
                <a:latin typeface="Arial" pitchFamily="34" charset="0"/>
                <a:cs typeface="Arial" pitchFamily="34" charset="0"/>
              </a:defRPr>
            </a:lvl1pPr>
            <a:lvl2pPr marL="742950" indent="-285750" defTabSz="801688" eaLnBrk="0" hangingPunct="0">
              <a:spcBef>
                <a:spcPct val="20000"/>
              </a:spcBef>
              <a:buChar char="–"/>
              <a:defRPr sz="2800">
                <a:solidFill>
                  <a:schemeClr val="tx1"/>
                </a:solidFill>
                <a:latin typeface="Arial" pitchFamily="34" charset="0"/>
                <a:cs typeface="Arial" pitchFamily="34" charset="0"/>
              </a:defRPr>
            </a:lvl2pPr>
            <a:lvl3pPr marL="1143000" indent="-228600" defTabSz="801688" eaLnBrk="0" hangingPunct="0">
              <a:spcBef>
                <a:spcPct val="20000"/>
              </a:spcBef>
              <a:buChar char="•"/>
              <a:defRPr sz="2400">
                <a:solidFill>
                  <a:schemeClr val="tx1"/>
                </a:solidFill>
                <a:latin typeface="Arial" pitchFamily="34" charset="0"/>
                <a:cs typeface="Arial" pitchFamily="34" charset="0"/>
              </a:defRPr>
            </a:lvl3pPr>
            <a:lvl4pPr marL="1600200" indent="-228600" defTabSz="801688" eaLnBrk="0" hangingPunct="0">
              <a:spcBef>
                <a:spcPct val="20000"/>
              </a:spcBef>
              <a:buChar char="–"/>
              <a:defRPr sz="2000">
                <a:solidFill>
                  <a:schemeClr val="tx1"/>
                </a:solidFill>
                <a:latin typeface="Arial" pitchFamily="34" charset="0"/>
                <a:cs typeface="Arial" pitchFamily="34" charset="0"/>
              </a:defRPr>
            </a:lvl4pPr>
            <a:lvl5pPr marL="2057400" indent="-228600" defTabSz="801688" eaLnBrk="0" hangingPunct="0">
              <a:spcBef>
                <a:spcPct val="20000"/>
              </a:spcBef>
              <a:buChar char="»"/>
              <a:defRPr sz="2000">
                <a:solidFill>
                  <a:schemeClr val="tx1"/>
                </a:solidFill>
                <a:latin typeface="Arial" pitchFamily="34" charset="0"/>
                <a:cs typeface="Arial" pitchFamily="34" charset="0"/>
              </a:defRPr>
            </a:lvl5pPr>
            <a:lvl6pPr marL="25146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r" eaLnBrk="1" hangingPunct="1">
              <a:spcBef>
                <a:spcPct val="0"/>
              </a:spcBef>
              <a:spcAft>
                <a:spcPct val="40000"/>
              </a:spcAft>
            </a:pPr>
            <a:r>
              <a:rPr lang="de-DE" altLang="de-DE" dirty="0" smtClean="0">
                <a:solidFill>
                  <a:srgbClr val="4D4D4D"/>
                </a:solidFill>
              </a:rPr>
              <a:t> </a:t>
            </a:r>
            <a:r>
              <a:rPr lang="de-DE" altLang="de-DE" dirty="0">
                <a:solidFill>
                  <a:srgbClr val="4D4D4D"/>
                </a:solidFill>
              </a:rPr>
              <a:t/>
            </a:r>
            <a:br>
              <a:rPr lang="de-DE" altLang="de-DE" dirty="0">
                <a:solidFill>
                  <a:srgbClr val="4D4D4D"/>
                </a:solidFill>
              </a:rPr>
            </a:br>
            <a:endParaRPr lang="de-DE" altLang="de-DE" noProof="1">
              <a:solidFill>
                <a:srgbClr val="4D4D4D"/>
              </a:solidFill>
            </a:endParaRPr>
          </a:p>
        </p:txBody>
      </p:sp>
      <p:sp>
        <p:nvSpPr>
          <p:cNvPr id="16389" name="Text Box 19"/>
          <p:cNvSpPr txBox="1">
            <a:spLocks noChangeArrowheads="1"/>
          </p:cNvSpPr>
          <p:nvPr/>
        </p:nvSpPr>
        <p:spPr bwMode="gray">
          <a:xfrm>
            <a:off x="7380288" y="2328863"/>
            <a:ext cx="18732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spcBef>
                <a:spcPct val="20000"/>
              </a:spcBef>
              <a:defRPr sz="1400">
                <a:solidFill>
                  <a:schemeClr val="tx1"/>
                </a:solidFill>
                <a:latin typeface="Arial" pitchFamily="34" charset="0"/>
                <a:cs typeface="Arial" pitchFamily="34" charset="0"/>
              </a:defRPr>
            </a:lvl1pPr>
            <a:lvl2pPr marL="742950" indent="-285750" defTabSz="801688" eaLnBrk="0" hangingPunct="0">
              <a:spcBef>
                <a:spcPct val="20000"/>
              </a:spcBef>
              <a:buChar char="–"/>
              <a:defRPr sz="2800">
                <a:solidFill>
                  <a:schemeClr val="tx1"/>
                </a:solidFill>
                <a:latin typeface="Arial" pitchFamily="34" charset="0"/>
                <a:cs typeface="Arial" pitchFamily="34" charset="0"/>
              </a:defRPr>
            </a:lvl2pPr>
            <a:lvl3pPr marL="1143000" indent="-228600" defTabSz="801688" eaLnBrk="0" hangingPunct="0">
              <a:spcBef>
                <a:spcPct val="20000"/>
              </a:spcBef>
              <a:buChar char="•"/>
              <a:defRPr sz="2400">
                <a:solidFill>
                  <a:schemeClr val="tx1"/>
                </a:solidFill>
                <a:latin typeface="Arial" pitchFamily="34" charset="0"/>
                <a:cs typeface="Arial" pitchFamily="34" charset="0"/>
              </a:defRPr>
            </a:lvl3pPr>
            <a:lvl4pPr marL="1600200" indent="-228600" defTabSz="801688" eaLnBrk="0" hangingPunct="0">
              <a:spcBef>
                <a:spcPct val="20000"/>
              </a:spcBef>
              <a:buChar char="–"/>
              <a:defRPr sz="2000">
                <a:solidFill>
                  <a:schemeClr val="tx1"/>
                </a:solidFill>
                <a:latin typeface="Arial" pitchFamily="34" charset="0"/>
                <a:cs typeface="Arial" pitchFamily="34" charset="0"/>
              </a:defRPr>
            </a:lvl4pPr>
            <a:lvl5pPr marL="2057400" indent="-228600" defTabSz="801688" eaLnBrk="0" hangingPunct="0">
              <a:spcBef>
                <a:spcPct val="20000"/>
              </a:spcBef>
              <a:buChar char="»"/>
              <a:defRPr sz="2000">
                <a:solidFill>
                  <a:schemeClr val="tx1"/>
                </a:solidFill>
                <a:latin typeface="Arial" pitchFamily="34" charset="0"/>
                <a:cs typeface="Arial" pitchFamily="34" charset="0"/>
              </a:defRPr>
            </a:lvl5pPr>
            <a:lvl6pPr marL="25146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spcAft>
                <a:spcPct val="40000"/>
              </a:spcAft>
            </a:pPr>
            <a:r>
              <a:rPr lang="de-DE" altLang="de-DE" sz="1600">
                <a:solidFill>
                  <a:srgbClr val="000000"/>
                </a:solidFill>
              </a:rPr>
              <a:t>Programm für multinationale Konzerne</a:t>
            </a:r>
            <a:endParaRPr lang="de-DE" altLang="de-DE" sz="1600" noProof="1">
              <a:solidFill>
                <a:srgbClr val="000000"/>
              </a:solidFill>
            </a:endParaRPr>
          </a:p>
        </p:txBody>
      </p:sp>
      <p:sp>
        <p:nvSpPr>
          <p:cNvPr id="16390" name="Oval 35"/>
          <p:cNvSpPr>
            <a:spLocks noChangeArrowheads="1"/>
          </p:cNvSpPr>
          <p:nvPr/>
        </p:nvSpPr>
        <p:spPr bwMode="auto">
          <a:xfrm>
            <a:off x="7812088" y="1865313"/>
            <a:ext cx="392112"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16391" name="Text Box 19"/>
          <p:cNvSpPr txBox="1">
            <a:spLocks noChangeArrowheads="1"/>
          </p:cNvSpPr>
          <p:nvPr/>
        </p:nvSpPr>
        <p:spPr bwMode="gray">
          <a:xfrm>
            <a:off x="539750" y="2425700"/>
            <a:ext cx="18732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01688" eaLnBrk="0" hangingPunct="0">
              <a:spcBef>
                <a:spcPct val="20000"/>
              </a:spcBef>
              <a:defRPr sz="1400">
                <a:solidFill>
                  <a:schemeClr val="tx1"/>
                </a:solidFill>
                <a:latin typeface="Arial" pitchFamily="34" charset="0"/>
                <a:cs typeface="Arial" pitchFamily="34" charset="0"/>
              </a:defRPr>
            </a:lvl1pPr>
            <a:lvl2pPr marL="742950" indent="-285750" defTabSz="801688" eaLnBrk="0" hangingPunct="0">
              <a:spcBef>
                <a:spcPct val="20000"/>
              </a:spcBef>
              <a:buChar char="–"/>
              <a:defRPr sz="2800">
                <a:solidFill>
                  <a:schemeClr val="tx1"/>
                </a:solidFill>
                <a:latin typeface="Arial" pitchFamily="34" charset="0"/>
                <a:cs typeface="Arial" pitchFamily="34" charset="0"/>
              </a:defRPr>
            </a:lvl2pPr>
            <a:lvl3pPr marL="1143000" indent="-228600" defTabSz="801688" eaLnBrk="0" hangingPunct="0">
              <a:spcBef>
                <a:spcPct val="20000"/>
              </a:spcBef>
              <a:buChar char="•"/>
              <a:defRPr sz="2400">
                <a:solidFill>
                  <a:schemeClr val="tx1"/>
                </a:solidFill>
                <a:latin typeface="Arial" pitchFamily="34" charset="0"/>
                <a:cs typeface="Arial" pitchFamily="34" charset="0"/>
              </a:defRPr>
            </a:lvl3pPr>
            <a:lvl4pPr marL="1600200" indent="-228600" defTabSz="801688" eaLnBrk="0" hangingPunct="0">
              <a:spcBef>
                <a:spcPct val="20000"/>
              </a:spcBef>
              <a:buChar char="–"/>
              <a:defRPr sz="2000">
                <a:solidFill>
                  <a:schemeClr val="tx1"/>
                </a:solidFill>
                <a:latin typeface="Arial" pitchFamily="34" charset="0"/>
                <a:cs typeface="Arial" pitchFamily="34" charset="0"/>
              </a:defRPr>
            </a:lvl4pPr>
            <a:lvl5pPr marL="2057400" indent="-228600" defTabSz="801688" eaLnBrk="0" hangingPunct="0">
              <a:spcBef>
                <a:spcPct val="20000"/>
              </a:spcBef>
              <a:buChar char="»"/>
              <a:defRPr sz="2000">
                <a:solidFill>
                  <a:schemeClr val="tx1"/>
                </a:solidFill>
                <a:latin typeface="Arial" pitchFamily="34" charset="0"/>
                <a:cs typeface="Arial" pitchFamily="34" charset="0"/>
              </a:defRPr>
            </a:lvl5pPr>
            <a:lvl6pPr marL="25146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defTabSz="801688"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eaLnBrk="1" hangingPunct="1">
              <a:spcBef>
                <a:spcPct val="0"/>
              </a:spcBef>
              <a:spcAft>
                <a:spcPct val="40000"/>
              </a:spcAft>
            </a:pPr>
            <a:r>
              <a:rPr lang="de-DE" altLang="de-DE">
                <a:solidFill>
                  <a:srgbClr val="4D4D4D"/>
                </a:solidFill>
              </a:rPr>
              <a:t> </a:t>
            </a:r>
            <a:r>
              <a:rPr lang="de-DE" altLang="de-DE" sz="1600">
                <a:solidFill>
                  <a:srgbClr val="000000"/>
                </a:solidFill>
              </a:rPr>
              <a:t>KMU Kunden</a:t>
            </a:r>
            <a:endParaRPr lang="de-DE" altLang="de-DE" sz="1600" noProof="1">
              <a:solidFill>
                <a:srgbClr val="000000"/>
              </a:solidFill>
            </a:endParaRPr>
          </a:p>
        </p:txBody>
      </p:sp>
      <p:sp>
        <p:nvSpPr>
          <p:cNvPr id="16392" name="Rectangle 7"/>
          <p:cNvSpPr>
            <a:spLocks noChangeArrowheads="1"/>
          </p:cNvSpPr>
          <p:nvPr/>
        </p:nvSpPr>
        <p:spPr bwMode="auto">
          <a:xfrm>
            <a:off x="1868488" y="3436938"/>
            <a:ext cx="1800225" cy="1800225"/>
          </a:xfrm>
          <a:prstGeom prst="rect">
            <a:avLst/>
          </a:prstGeom>
          <a:solidFill>
            <a:srgbClr val="FF0000"/>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sp>
        <p:nvSpPr>
          <p:cNvPr id="16393" name="Rectangle 8"/>
          <p:cNvSpPr>
            <a:spLocks noChangeArrowheads="1"/>
          </p:cNvSpPr>
          <p:nvPr/>
        </p:nvSpPr>
        <p:spPr bwMode="auto">
          <a:xfrm>
            <a:off x="5500688" y="1620838"/>
            <a:ext cx="1800225" cy="1800225"/>
          </a:xfrm>
          <a:prstGeom prst="rect">
            <a:avLst/>
          </a:prstGeom>
          <a:solidFill>
            <a:schemeClr val="accent2"/>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sp>
        <p:nvSpPr>
          <p:cNvPr id="16394" name="Rectangle 9"/>
          <p:cNvSpPr>
            <a:spLocks noChangeArrowheads="1"/>
          </p:cNvSpPr>
          <p:nvPr/>
        </p:nvSpPr>
        <p:spPr bwMode="auto">
          <a:xfrm>
            <a:off x="3667125" y="3436938"/>
            <a:ext cx="1871663" cy="1800225"/>
          </a:xfrm>
          <a:prstGeom prst="rect">
            <a:avLst/>
          </a:prstGeom>
          <a:solidFill>
            <a:schemeClr val="accent1"/>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sp>
        <p:nvSpPr>
          <p:cNvPr id="16395" name="Rectangle 7"/>
          <p:cNvSpPr>
            <a:spLocks noChangeArrowheads="1"/>
          </p:cNvSpPr>
          <p:nvPr/>
        </p:nvSpPr>
        <p:spPr bwMode="auto">
          <a:xfrm>
            <a:off x="3667125" y="1620838"/>
            <a:ext cx="1800225" cy="1800225"/>
          </a:xfrm>
          <a:prstGeom prst="rect">
            <a:avLst/>
          </a:prstGeom>
          <a:solidFill>
            <a:srgbClr val="FF0000"/>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b="1">
              <a:solidFill>
                <a:srgbClr val="FFFFFF"/>
              </a:solidFill>
            </a:endParaRPr>
          </a:p>
        </p:txBody>
      </p:sp>
      <p:sp>
        <p:nvSpPr>
          <p:cNvPr id="16396" name="Rectangle 7"/>
          <p:cNvSpPr>
            <a:spLocks noChangeArrowheads="1"/>
          </p:cNvSpPr>
          <p:nvPr/>
        </p:nvSpPr>
        <p:spPr bwMode="auto">
          <a:xfrm>
            <a:off x="5538788" y="3436938"/>
            <a:ext cx="1800225" cy="1800225"/>
          </a:xfrm>
          <a:prstGeom prst="rect">
            <a:avLst/>
          </a:prstGeom>
          <a:solidFill>
            <a:srgbClr val="FF0000"/>
          </a:solidFill>
          <a:ln w="101600">
            <a:solidFill>
              <a:schemeClr val="bg1"/>
            </a:solidFill>
            <a:miter lim="800000"/>
            <a:headEnd/>
            <a:tailEnd/>
          </a:ln>
          <a:effectLst/>
          <a:extLst>
            <a:ext uri="{AF507438-7753-43E0-B8FC-AC1667EBCBE1}">
              <a14:hiddenEffects xmlns:a14="http://schemas.microsoft.com/office/drawing/2010/main">
                <a:effectLst>
                  <a:outerShdw dist="107763" dir="2700000" algn="ctr" rotWithShape="0">
                    <a:schemeClr val="bg2"/>
                  </a:outerShdw>
                </a:effectLst>
              </a14:hiddenEffects>
            </a:ext>
          </a:extLst>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sp>
        <p:nvSpPr>
          <p:cNvPr id="16397" name="Text Box 14"/>
          <p:cNvSpPr txBox="1">
            <a:spLocks noChangeArrowheads="1"/>
          </p:cNvSpPr>
          <p:nvPr/>
        </p:nvSpPr>
        <p:spPr bwMode="auto">
          <a:xfrm>
            <a:off x="1795463" y="4073525"/>
            <a:ext cx="1946275"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1600" b="1">
                <a:solidFill>
                  <a:srgbClr val="FFFFFF"/>
                </a:solidFill>
              </a:rPr>
              <a:t/>
            </a:r>
            <a:br>
              <a:rPr lang="de-DE" altLang="de-DE" sz="1600" b="1">
                <a:solidFill>
                  <a:srgbClr val="FFFFFF"/>
                </a:solidFill>
              </a:rPr>
            </a:br>
            <a:r>
              <a:rPr lang="de-DE" altLang="de-DE" sz="1600" b="1">
                <a:solidFill>
                  <a:srgbClr val="FFFFFF"/>
                </a:solidFill>
              </a:rPr>
              <a:t>Special Products</a:t>
            </a:r>
          </a:p>
        </p:txBody>
      </p:sp>
      <p:sp>
        <p:nvSpPr>
          <p:cNvPr id="16398" name="Textfeld 2"/>
          <p:cNvSpPr txBox="1">
            <a:spLocks noChangeArrowheads="1"/>
          </p:cNvSpPr>
          <p:nvPr/>
        </p:nvSpPr>
        <p:spPr bwMode="auto">
          <a:xfrm>
            <a:off x="2236788" y="2097088"/>
            <a:ext cx="1062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r>
              <a:rPr lang="de-DE" altLang="de-DE" sz="1600" b="1">
                <a:solidFill>
                  <a:srgbClr val="FFFFFF"/>
                </a:solidFill>
              </a:rPr>
              <a:t>Modula </a:t>
            </a:r>
          </a:p>
          <a:p>
            <a:pPr defTabSz="914400" eaLnBrk="1" hangingPunct="1">
              <a:spcBef>
                <a:spcPct val="0"/>
              </a:spcBef>
            </a:pPr>
            <a:r>
              <a:rPr lang="de-DE" altLang="de-DE" sz="1600" b="1">
                <a:solidFill>
                  <a:srgbClr val="FFFFFF"/>
                </a:solidFill>
              </a:rPr>
              <a:t>Kompakt</a:t>
            </a:r>
          </a:p>
        </p:txBody>
      </p:sp>
      <p:sp>
        <p:nvSpPr>
          <p:cNvPr id="16399" name="Textfeld 3"/>
          <p:cNvSpPr txBox="1">
            <a:spLocks noChangeArrowheads="1"/>
          </p:cNvSpPr>
          <p:nvPr/>
        </p:nvSpPr>
        <p:spPr bwMode="auto">
          <a:xfrm>
            <a:off x="5691188" y="4298950"/>
            <a:ext cx="1495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r>
              <a:rPr lang="de-DE" altLang="de-DE" sz="1600" b="1">
                <a:solidFill>
                  <a:srgbClr val="FFFFFF"/>
                </a:solidFill>
              </a:rPr>
              <a:t>Bürgschafte</a:t>
            </a:r>
            <a:r>
              <a:rPr lang="de-DE" altLang="de-DE" sz="1600">
                <a:solidFill>
                  <a:srgbClr val="FFFFFF"/>
                </a:solidFill>
              </a:rPr>
              <a:t>n</a:t>
            </a:r>
          </a:p>
        </p:txBody>
      </p:sp>
      <p:sp>
        <p:nvSpPr>
          <p:cNvPr id="16400" name="Text Box 13"/>
          <p:cNvSpPr txBox="1">
            <a:spLocks noChangeArrowheads="1"/>
          </p:cNvSpPr>
          <p:nvPr/>
        </p:nvSpPr>
        <p:spPr bwMode="auto">
          <a:xfrm>
            <a:off x="5338763" y="2087563"/>
            <a:ext cx="2271712"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1600" b="1">
                <a:solidFill>
                  <a:srgbClr val="FFFFFF"/>
                </a:solidFill>
              </a:rPr>
              <a:t>Global</a:t>
            </a:r>
            <a:br>
              <a:rPr lang="de-DE" altLang="de-DE" sz="1600" b="1">
                <a:solidFill>
                  <a:srgbClr val="FFFFFF"/>
                </a:solidFill>
              </a:rPr>
            </a:br>
            <a:r>
              <a:rPr lang="de-DE" altLang="de-DE" sz="1600" b="1">
                <a:solidFill>
                  <a:srgbClr val="FFFFFF"/>
                </a:solidFill>
              </a:rPr>
              <a:t>Police</a:t>
            </a:r>
          </a:p>
        </p:txBody>
      </p:sp>
      <p:sp>
        <p:nvSpPr>
          <p:cNvPr id="16401" name="Textfeld 4"/>
          <p:cNvSpPr txBox="1">
            <a:spLocks noChangeArrowheads="1"/>
          </p:cNvSpPr>
          <p:nvPr/>
        </p:nvSpPr>
        <p:spPr bwMode="auto">
          <a:xfrm>
            <a:off x="4079875" y="4298950"/>
            <a:ext cx="10445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r>
              <a:rPr lang="de-DE" altLang="de-DE" sz="1800" b="1">
                <a:solidFill>
                  <a:srgbClr val="FFFFFF"/>
                </a:solidFill>
              </a:rPr>
              <a:t>Inkasso</a:t>
            </a:r>
          </a:p>
        </p:txBody>
      </p:sp>
      <p:sp>
        <p:nvSpPr>
          <p:cNvPr id="16402" name="Rectangle 11"/>
          <p:cNvSpPr>
            <a:spLocks noChangeArrowheads="1"/>
          </p:cNvSpPr>
          <p:nvPr/>
        </p:nvSpPr>
        <p:spPr bwMode="auto">
          <a:xfrm>
            <a:off x="3198813" y="2838450"/>
            <a:ext cx="2736850" cy="1165225"/>
          </a:xfrm>
          <a:prstGeom prst="rect">
            <a:avLst/>
          </a:prstGeom>
          <a:solidFill>
            <a:schemeClr val="bg1"/>
          </a:solidFill>
          <a:ln w="101600">
            <a:solidFill>
              <a:schemeClr val="bg1"/>
            </a:solidFill>
            <a:miter lim="800000"/>
            <a:headEnd/>
            <a:tailEnd/>
          </a:ln>
        </p:spPr>
        <p:txBody>
          <a:bodyPr wrap="none"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sp>
        <p:nvSpPr>
          <p:cNvPr id="16403" name="Textfeld 5"/>
          <p:cNvSpPr txBox="1">
            <a:spLocks noChangeArrowheads="1"/>
          </p:cNvSpPr>
          <p:nvPr/>
        </p:nvSpPr>
        <p:spPr bwMode="auto">
          <a:xfrm>
            <a:off x="7510463" y="981075"/>
            <a:ext cx="185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endParaRPr lang="de-DE" altLang="de-DE" sz="1800">
              <a:solidFill>
                <a:srgbClr val="000000"/>
              </a:solidFill>
            </a:endParaRPr>
          </a:p>
        </p:txBody>
      </p:sp>
      <p:pic>
        <p:nvPicPr>
          <p:cNvPr id="16404" name="Picture 21" descr="C:\Users\DEATHO1\AppData\Local\Microsoft\Windows\Temporary Internet Files\Content.Outlook\5MS9UN1G\ATR_wt_rgb_h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4863" y="3092450"/>
            <a:ext cx="244475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5" name="Textfeld 6"/>
          <p:cNvSpPr txBox="1">
            <a:spLocks noChangeArrowheads="1"/>
          </p:cNvSpPr>
          <p:nvPr/>
        </p:nvSpPr>
        <p:spPr bwMode="auto">
          <a:xfrm>
            <a:off x="7277100" y="4221163"/>
            <a:ext cx="1735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defTabSz="914400" eaLnBrk="1" hangingPunct="1">
              <a:spcBef>
                <a:spcPct val="0"/>
              </a:spcBef>
            </a:pPr>
            <a:r>
              <a:rPr lang="de-DE" altLang="de-DE" sz="1600">
                <a:solidFill>
                  <a:srgbClr val="000000"/>
                </a:solidFill>
              </a:rPr>
              <a:t>Lösungen </a:t>
            </a:r>
          </a:p>
          <a:p>
            <a:pPr defTabSz="914400" eaLnBrk="1" hangingPunct="1">
              <a:spcBef>
                <a:spcPct val="0"/>
              </a:spcBef>
            </a:pPr>
            <a:r>
              <a:rPr lang="de-DE" altLang="de-DE" sz="1600">
                <a:solidFill>
                  <a:srgbClr val="000000"/>
                </a:solidFill>
              </a:rPr>
              <a:t>für alle Branchen</a:t>
            </a:r>
          </a:p>
        </p:txBody>
      </p:sp>
      <p:sp>
        <p:nvSpPr>
          <p:cNvPr id="16406" name="Oval 35"/>
          <p:cNvSpPr>
            <a:spLocks noChangeArrowheads="1"/>
          </p:cNvSpPr>
          <p:nvPr/>
        </p:nvSpPr>
        <p:spPr bwMode="auto">
          <a:xfrm>
            <a:off x="4321175" y="777875"/>
            <a:ext cx="392113"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16407" name="Textfeld 7"/>
          <p:cNvSpPr txBox="1">
            <a:spLocks noChangeArrowheads="1"/>
          </p:cNvSpPr>
          <p:nvPr/>
        </p:nvSpPr>
        <p:spPr bwMode="auto">
          <a:xfrm>
            <a:off x="3470275" y="5324475"/>
            <a:ext cx="24876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0" bIns="0">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eaLnBrk="1" hangingPunct="1">
              <a:spcBef>
                <a:spcPct val="0"/>
              </a:spcBef>
            </a:pPr>
            <a:r>
              <a:rPr lang="de-DE" altLang="de-DE" sz="1600">
                <a:solidFill>
                  <a:srgbClr val="000000"/>
                </a:solidFill>
              </a:rPr>
              <a:t>Forderungsmanagement </a:t>
            </a:r>
          </a:p>
          <a:p>
            <a:pPr algn="ctr" defTabSz="914400" eaLnBrk="1" hangingPunct="1">
              <a:spcBef>
                <a:spcPct val="0"/>
              </a:spcBef>
            </a:pPr>
            <a:r>
              <a:rPr lang="de-DE" altLang="de-DE" sz="1600">
                <a:solidFill>
                  <a:srgbClr val="000000"/>
                </a:solidFill>
              </a:rPr>
              <a:t>aus einer Hand</a:t>
            </a:r>
          </a:p>
        </p:txBody>
      </p:sp>
      <p:sp>
        <p:nvSpPr>
          <p:cNvPr id="16408" name="Oval 35"/>
          <p:cNvSpPr>
            <a:spLocks noChangeArrowheads="1"/>
          </p:cNvSpPr>
          <p:nvPr/>
        </p:nvSpPr>
        <p:spPr bwMode="auto">
          <a:xfrm>
            <a:off x="4518025" y="5821363"/>
            <a:ext cx="392113"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16409" name="Oval 35"/>
          <p:cNvSpPr>
            <a:spLocks noChangeArrowheads="1"/>
          </p:cNvSpPr>
          <p:nvPr/>
        </p:nvSpPr>
        <p:spPr bwMode="auto">
          <a:xfrm>
            <a:off x="7812088" y="3743325"/>
            <a:ext cx="392112"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16410" name="Textfeld 1"/>
          <p:cNvSpPr txBox="1">
            <a:spLocks noChangeArrowheads="1"/>
          </p:cNvSpPr>
          <p:nvPr/>
        </p:nvSpPr>
        <p:spPr bwMode="auto">
          <a:xfrm>
            <a:off x="3538538" y="1096963"/>
            <a:ext cx="2011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eaLnBrk="1" hangingPunct="1">
              <a:spcBef>
                <a:spcPct val="0"/>
              </a:spcBef>
            </a:pPr>
            <a:r>
              <a:rPr lang="de-DE" altLang="de-DE" sz="1600">
                <a:solidFill>
                  <a:srgbClr val="000000"/>
                </a:solidFill>
              </a:rPr>
              <a:t>Unternehmen </a:t>
            </a:r>
          </a:p>
          <a:p>
            <a:pPr algn="ctr" defTabSz="914400" eaLnBrk="1" hangingPunct="1">
              <a:spcBef>
                <a:spcPct val="0"/>
              </a:spcBef>
            </a:pPr>
            <a:r>
              <a:rPr lang="de-DE" altLang="de-DE" sz="1600">
                <a:solidFill>
                  <a:srgbClr val="000000"/>
                </a:solidFill>
              </a:rPr>
              <a:t>ab 10 Mio.€ Umsatz</a:t>
            </a:r>
          </a:p>
        </p:txBody>
      </p:sp>
      <p:sp>
        <p:nvSpPr>
          <p:cNvPr id="16411" name="Textfeld 1"/>
          <p:cNvSpPr txBox="1">
            <a:spLocks noChangeArrowheads="1"/>
          </p:cNvSpPr>
          <p:nvPr/>
        </p:nvSpPr>
        <p:spPr bwMode="auto">
          <a:xfrm>
            <a:off x="-25400" y="4133850"/>
            <a:ext cx="1914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r" defTabSz="914400" eaLnBrk="1" hangingPunct="1">
              <a:spcBef>
                <a:spcPct val="0"/>
              </a:spcBef>
            </a:pPr>
            <a:r>
              <a:rPr lang="de-DE" altLang="de-DE" sz="1600">
                <a:solidFill>
                  <a:srgbClr val="000000"/>
                </a:solidFill>
              </a:rPr>
              <a:t>Excess of loss</a:t>
            </a:r>
          </a:p>
          <a:p>
            <a:pPr algn="r" defTabSz="914400" eaLnBrk="1" hangingPunct="1">
              <a:spcBef>
                <a:spcPct val="0"/>
              </a:spcBef>
            </a:pPr>
            <a:r>
              <a:rPr lang="de-DE" altLang="de-DE" sz="1600">
                <a:solidFill>
                  <a:srgbClr val="000000"/>
                </a:solidFill>
              </a:rPr>
              <a:t>Einzelabsicherung</a:t>
            </a:r>
          </a:p>
        </p:txBody>
      </p:sp>
      <p:sp>
        <p:nvSpPr>
          <p:cNvPr id="16412" name="Text Box 12"/>
          <p:cNvSpPr txBox="1">
            <a:spLocks noChangeArrowheads="1"/>
          </p:cNvSpPr>
          <p:nvPr/>
        </p:nvSpPr>
        <p:spPr bwMode="auto">
          <a:xfrm>
            <a:off x="3990975" y="2074863"/>
            <a:ext cx="1223963"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1600" b="1">
                <a:solidFill>
                  <a:srgbClr val="FFFFFF"/>
                </a:solidFill>
              </a:rPr>
              <a:t>Modula</a:t>
            </a:r>
            <a:br>
              <a:rPr lang="de-DE" altLang="de-DE" sz="1600" b="1">
                <a:solidFill>
                  <a:srgbClr val="FFFFFF"/>
                </a:solidFill>
              </a:rPr>
            </a:br>
            <a:endParaRPr lang="de-DE" altLang="de-DE" sz="1600" b="1">
              <a:solidFill>
                <a:srgbClr val="FFFFFF"/>
              </a:solidFill>
            </a:endParaRPr>
          </a:p>
        </p:txBody>
      </p:sp>
      <p:sp>
        <p:nvSpPr>
          <p:cNvPr id="16413" name="Oval 35"/>
          <p:cNvSpPr>
            <a:spLocks noChangeArrowheads="1"/>
          </p:cNvSpPr>
          <p:nvPr/>
        </p:nvSpPr>
        <p:spPr bwMode="auto">
          <a:xfrm>
            <a:off x="990600" y="3810000"/>
            <a:ext cx="392113"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16414" name="Oval 35"/>
          <p:cNvSpPr>
            <a:spLocks noChangeArrowheads="1"/>
          </p:cNvSpPr>
          <p:nvPr/>
        </p:nvSpPr>
        <p:spPr bwMode="auto">
          <a:xfrm>
            <a:off x="1025525" y="2028825"/>
            <a:ext cx="392113" cy="387350"/>
          </a:xfrm>
          <a:prstGeom prst="ellipse">
            <a:avLst/>
          </a:prstGeom>
          <a:solidFill>
            <a:schemeClr val="bg1"/>
          </a:solidFill>
          <a:ln w="28575">
            <a:solidFill>
              <a:srgbClr val="DDDDDD"/>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90000" bIns="82800" anchor="ctr"/>
          <a:lstStyle>
            <a:lvl1pPr eaLnBrk="0" hangingPunct="0">
              <a:spcBef>
                <a:spcPct val="20000"/>
              </a:spcBef>
              <a:defRPr sz="1400">
                <a:solidFill>
                  <a:schemeClr val="tx1"/>
                </a:solidFill>
                <a:latin typeface="Arial" pitchFamily="34" charset="0"/>
                <a:cs typeface="Arial" pitchFamily="34" charset="0"/>
              </a:defRPr>
            </a:lvl1pPr>
            <a:lvl2pPr marL="742950" indent="-285750" eaLnBrk="0" hangingPunct="0">
              <a:spcBef>
                <a:spcPct val="20000"/>
              </a:spcBef>
              <a:buChar char="–"/>
              <a:defRPr sz="2800">
                <a:solidFill>
                  <a:schemeClr val="tx1"/>
                </a:solidFill>
                <a:latin typeface="Arial" pitchFamily="34" charset="0"/>
                <a:cs typeface="Arial" pitchFamily="34" charset="0"/>
              </a:defRPr>
            </a:lvl2pPr>
            <a:lvl3pPr marL="1143000" indent="-228600" eaLnBrk="0" hangingPunct="0">
              <a:spcBef>
                <a:spcPct val="20000"/>
              </a:spcBef>
              <a:buChar char="•"/>
              <a:defRPr sz="2400">
                <a:solidFill>
                  <a:schemeClr val="tx1"/>
                </a:solidFill>
                <a:latin typeface="Arial" pitchFamily="34" charset="0"/>
                <a:cs typeface="Arial" pitchFamily="34" charset="0"/>
              </a:defRPr>
            </a:lvl3pPr>
            <a:lvl4pPr marL="1600200" indent="-228600" eaLnBrk="0" hangingPunct="0">
              <a:spcBef>
                <a:spcPct val="20000"/>
              </a:spcBef>
              <a:buChar char="–"/>
              <a:defRPr sz="2000">
                <a:solidFill>
                  <a:schemeClr val="tx1"/>
                </a:solidFill>
                <a:latin typeface="Arial" pitchFamily="34" charset="0"/>
                <a:cs typeface="Arial" pitchFamily="34" charset="0"/>
              </a:defRPr>
            </a:lvl4pPr>
            <a:lvl5pPr marL="2057400" indent="-228600" eaLnBrk="0" hangingPunct="0">
              <a:spcBef>
                <a:spcPct val="20000"/>
              </a:spcBef>
              <a:buChar char="»"/>
              <a:defRPr sz="2000">
                <a:solidFill>
                  <a:schemeClr val="tx1"/>
                </a:solidFill>
                <a:latin typeface="Arial" pitchFamily="34" charset="0"/>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cs typeface="Arial" pitchFamily="34" charset="0"/>
              </a:defRPr>
            </a:lvl9pPr>
          </a:lstStyle>
          <a:p>
            <a:pPr algn="ctr" defTabSz="914400">
              <a:spcBef>
                <a:spcPct val="0"/>
              </a:spcBef>
            </a:pPr>
            <a:r>
              <a:rPr lang="de-DE" altLang="de-DE" sz="4000">
                <a:solidFill>
                  <a:srgbClr val="C61A08"/>
                </a:solidFill>
                <a:sym typeface="Wingdings" pitchFamily="2" charset="2"/>
              </a:rPr>
              <a:t></a:t>
            </a:r>
          </a:p>
        </p:txBody>
      </p:sp>
      <p:sp>
        <p:nvSpPr>
          <p:cNvPr id="2" name="Fußzeilenplatzhalter 1"/>
          <p:cNvSpPr>
            <a:spLocks noGrp="1"/>
          </p:cNvSpPr>
          <p:nvPr>
            <p:ph type="ftr" sz="quarter" idx="10"/>
          </p:nvPr>
        </p:nvSpPr>
        <p:spPr/>
        <p:txBody>
          <a:bodyPr/>
          <a:lstStyle/>
          <a:p>
            <a:pPr>
              <a:defRPr/>
            </a:pPr>
            <a:r>
              <a:rPr lang="de-DE" altLang="de-DE" dirty="0" smtClean="0"/>
              <a:t>Mineralölseminar – Michael </a:t>
            </a:r>
            <a:r>
              <a:rPr lang="de-DE" altLang="de-DE" dirty="0" err="1" smtClean="0"/>
              <a:t>Maderer</a:t>
            </a:r>
            <a:r>
              <a:rPr lang="de-DE" altLang="de-DE" dirty="0" smtClean="0"/>
              <a:t> - 2016-10-27</a:t>
            </a:r>
            <a:endParaRPr lang="de-DE" altLang="de-DE" dirty="0"/>
          </a:p>
        </p:txBody>
      </p:sp>
      <p:sp>
        <p:nvSpPr>
          <p:cNvPr id="3" name="Foliennummernplatzhalter 2"/>
          <p:cNvSpPr>
            <a:spLocks noGrp="1"/>
          </p:cNvSpPr>
          <p:nvPr>
            <p:ph type="sldNum" sz="quarter" idx="11"/>
          </p:nvPr>
        </p:nvSpPr>
        <p:spPr/>
        <p:txBody>
          <a:bodyPr/>
          <a:lstStyle/>
          <a:p>
            <a:pPr>
              <a:defRPr/>
            </a:pPr>
            <a:fld id="{87DC3DBA-965E-4A61-828F-46771FEA6954}" type="slidenum">
              <a:rPr lang="de-DE" altLang="de-DE" smtClean="0"/>
              <a:pPr>
                <a:defRPr/>
              </a:pPr>
              <a:t>125</a:t>
            </a:fld>
            <a:endParaRPr lang="de-DE" altLang="de-DE"/>
          </a:p>
        </p:txBody>
      </p:sp>
    </p:spTree>
    <p:extLst>
      <p:ext uri="{BB962C8B-B14F-4D97-AF65-F5344CB8AC3E}">
        <p14:creationId xmlns:p14="http://schemas.microsoft.com/office/powerpoint/2010/main" val="335337474"/>
      </p:ext>
    </p:extLst>
  </p:cSld>
  <p:clrMapOvr>
    <a:masterClrMapping/>
  </p:clrMapOvr>
  <p:transition>
    <p:strips dir="ld"/>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Visual"/>
          <p:cNvSpPr/>
          <p:nvPr/>
        </p:nvSpPr>
        <p:spPr>
          <a:xfrm>
            <a:off x="5831528" y="-1"/>
            <a:ext cx="3312472" cy="6657975"/>
          </a:xfrm>
          <a:prstGeom prst="rect">
            <a:avLst/>
          </a:prstGeom>
          <a:blipFill>
            <a:blip r:embed="rId2"/>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p:cNvSpPr>
            <a:spLocks noGrp="1"/>
          </p:cNvSpPr>
          <p:nvPr>
            <p:ph type="title"/>
          </p:nvPr>
        </p:nvSpPr>
        <p:spPr>
          <a:xfrm>
            <a:off x="251520" y="260648"/>
            <a:ext cx="5472608" cy="490066"/>
          </a:xfrm>
        </p:spPr>
        <p:txBody>
          <a:bodyPr/>
          <a:lstStyle/>
          <a:p>
            <a:r>
              <a:rPr lang="en-US" dirty="0" err="1" smtClean="0"/>
              <a:t>Unsere</a:t>
            </a:r>
            <a:r>
              <a:rPr lang="en-US" dirty="0" smtClean="0"/>
              <a:t> Services</a:t>
            </a:r>
            <a:endParaRPr lang="en-US" dirty="0"/>
          </a:p>
        </p:txBody>
      </p:sp>
      <p:sp>
        <p:nvSpPr>
          <p:cNvPr id="3" name="Text Placeholder 2"/>
          <p:cNvSpPr>
            <a:spLocks noGrp="1"/>
          </p:cNvSpPr>
          <p:nvPr>
            <p:ph type="body" sz="quarter" idx="13"/>
          </p:nvPr>
        </p:nvSpPr>
        <p:spPr>
          <a:xfrm>
            <a:off x="251520" y="764704"/>
            <a:ext cx="5471833" cy="5544616"/>
          </a:xfrm>
        </p:spPr>
        <p:txBody>
          <a:bodyPr/>
          <a:lstStyle/>
          <a:p>
            <a:pPr marL="0" indent="0">
              <a:buNone/>
            </a:pPr>
            <a:r>
              <a:rPr lang="en-US" dirty="0" err="1" smtClean="0"/>
              <a:t>Zur</a:t>
            </a:r>
            <a:r>
              <a:rPr lang="en-US" dirty="0" smtClean="0"/>
              <a:t> </a:t>
            </a:r>
            <a:r>
              <a:rPr lang="en-US" dirty="0" err="1" smtClean="0"/>
              <a:t>optimalen</a:t>
            </a:r>
            <a:r>
              <a:rPr lang="en-US" dirty="0" smtClean="0"/>
              <a:t> </a:t>
            </a:r>
            <a:r>
              <a:rPr lang="en-US" dirty="0" err="1" smtClean="0"/>
              <a:t>Nutzung</a:t>
            </a:r>
            <a:r>
              <a:rPr lang="en-US" dirty="0" smtClean="0"/>
              <a:t> </a:t>
            </a:r>
            <a:r>
              <a:rPr lang="en-US" dirty="0" err="1" smtClean="0"/>
              <a:t>Ihrer</a:t>
            </a:r>
            <a:r>
              <a:rPr lang="en-US" dirty="0" smtClean="0"/>
              <a:t> </a:t>
            </a:r>
            <a:r>
              <a:rPr lang="en-US" dirty="0" err="1" smtClean="0"/>
              <a:t>Kreditversicherung</a:t>
            </a:r>
            <a:r>
              <a:rPr lang="en-US" dirty="0" smtClean="0"/>
              <a:t> </a:t>
            </a:r>
            <a:br>
              <a:rPr lang="en-US" dirty="0" smtClean="0"/>
            </a:br>
            <a:r>
              <a:rPr lang="en-US" dirty="0" err="1" smtClean="0"/>
              <a:t>bieten</a:t>
            </a:r>
            <a:r>
              <a:rPr lang="en-US" dirty="0" smtClean="0"/>
              <a:t> </a:t>
            </a:r>
            <a:r>
              <a:rPr lang="en-US" dirty="0" err="1" smtClean="0"/>
              <a:t>wir</a:t>
            </a:r>
            <a:r>
              <a:rPr lang="en-US" dirty="0" smtClean="0"/>
              <a:t> </a:t>
            </a:r>
            <a:r>
              <a:rPr lang="en-US" dirty="0" err="1" smtClean="0"/>
              <a:t>Ihnen</a:t>
            </a:r>
            <a:r>
              <a:rPr lang="en-US" dirty="0" smtClean="0"/>
              <a:t> diverse </a:t>
            </a:r>
            <a:r>
              <a:rPr lang="en-US" dirty="0" err="1" smtClean="0"/>
              <a:t>ergänzende</a:t>
            </a:r>
            <a:r>
              <a:rPr lang="en-US" dirty="0" smtClean="0"/>
              <a:t> Services </a:t>
            </a:r>
            <a:endParaRPr lang="en-US" dirty="0"/>
          </a:p>
        </p:txBody>
      </p:sp>
      <p:sp>
        <p:nvSpPr>
          <p:cNvPr id="21" name="Interaktive Schaltfläche: Anpassen 20">
            <a:hlinkClick r:id="" action="ppaction://noaction" highlightClick="1"/>
          </p:cNvPr>
          <p:cNvSpPr/>
          <p:nvPr/>
        </p:nvSpPr>
        <p:spPr>
          <a:xfrm>
            <a:off x="251520" y="2348880"/>
            <a:ext cx="3312368" cy="432048"/>
          </a:xfrm>
          <a:prstGeom prst="actionButtonBlank">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de-DE" sz="1200" dirty="0" smtClean="0"/>
              <a:t>Persönliche Kundenbetreuung</a:t>
            </a:r>
            <a:endParaRPr lang="de-DE" sz="1200" dirty="0"/>
          </a:p>
        </p:txBody>
      </p:sp>
      <p:sp>
        <p:nvSpPr>
          <p:cNvPr id="22" name="Interaktive Schaltfläche: Anpassen 21">
            <a:hlinkClick r:id="" action="ppaction://noaction" highlightClick="1"/>
          </p:cNvPr>
          <p:cNvSpPr/>
          <p:nvPr/>
        </p:nvSpPr>
        <p:spPr>
          <a:xfrm>
            <a:off x="251520" y="2924944"/>
            <a:ext cx="3312368" cy="432048"/>
          </a:xfrm>
          <a:prstGeom prst="actionButtonBlank">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de-DE" sz="1200" dirty="0" smtClean="0"/>
              <a:t>Optimierter Service durch </a:t>
            </a:r>
            <a:r>
              <a:rPr lang="de-DE" sz="1200" dirty="0" err="1" smtClean="0"/>
              <a:t>Serv@Net</a:t>
            </a:r>
            <a:endParaRPr lang="de-DE" sz="1200" dirty="0"/>
          </a:p>
        </p:txBody>
      </p:sp>
      <p:sp>
        <p:nvSpPr>
          <p:cNvPr id="24" name="Interaktive Schaltfläche: Anpassen 23">
            <a:hlinkClick r:id="" action="ppaction://noaction" highlightClick="1"/>
          </p:cNvPr>
          <p:cNvSpPr/>
          <p:nvPr/>
        </p:nvSpPr>
        <p:spPr>
          <a:xfrm>
            <a:off x="251520" y="3476324"/>
            <a:ext cx="3312368" cy="384724"/>
          </a:xfrm>
          <a:prstGeom prst="actionButtonBlank">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de-DE" sz="1200" dirty="0" err="1" smtClean="0"/>
              <a:t>Insights</a:t>
            </a:r>
            <a:r>
              <a:rPr lang="de-DE" sz="1200" dirty="0" smtClean="0"/>
              <a:t> / CPA</a:t>
            </a:r>
            <a:endParaRPr lang="de-DE" sz="1200" dirty="0"/>
          </a:p>
        </p:txBody>
      </p:sp>
      <p:sp>
        <p:nvSpPr>
          <p:cNvPr id="4" name="Fußzeilenplatzhalter 3"/>
          <p:cNvSpPr>
            <a:spLocks noGrp="1"/>
          </p:cNvSpPr>
          <p:nvPr>
            <p:ph type="ftr" sz="quarter" idx="15"/>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
        <p:nvSpPr>
          <p:cNvPr id="6" name="Foliennummernplatzhalter 5"/>
          <p:cNvSpPr>
            <a:spLocks noGrp="1"/>
          </p:cNvSpPr>
          <p:nvPr>
            <p:ph type="sldNum" sz="quarter" idx="16"/>
          </p:nvPr>
        </p:nvSpPr>
        <p:spPr/>
        <p:txBody>
          <a:bodyPr/>
          <a:lstStyle/>
          <a:p>
            <a:fld id="{9AEFD468-13DB-4482-BA06-D549E20FEF9C}" type="slidenum">
              <a:rPr lang="en-GB" smtClean="0"/>
              <a:pPr/>
              <a:t>126</a:t>
            </a:fld>
            <a:endParaRPr lang="en-GB" dirty="0"/>
          </a:p>
        </p:txBody>
      </p:sp>
    </p:spTree>
    <p:extLst>
      <p:ext uri="{BB962C8B-B14F-4D97-AF65-F5344CB8AC3E}">
        <p14:creationId xmlns:p14="http://schemas.microsoft.com/office/powerpoint/2010/main" val="2998630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685800" y="5013176"/>
            <a:ext cx="7772400" cy="893961"/>
          </a:xfrm>
        </p:spPr>
        <p:txBody>
          <a:bodyPr/>
          <a:lstStyle/>
          <a:p>
            <a:r>
              <a:rPr lang="de-DE" dirty="0" smtClean="0"/>
              <a:t>Die Insolvenzanfechtung</a:t>
            </a:r>
            <a:br>
              <a:rPr lang="de-DE" dirty="0" smtClean="0"/>
            </a:br>
            <a:r>
              <a:rPr lang="de-DE" dirty="0"/>
              <a:t/>
            </a:r>
            <a:br>
              <a:rPr lang="de-DE" dirty="0"/>
            </a:br>
            <a:r>
              <a:rPr lang="de-DE" sz="2000" dirty="0" smtClean="0"/>
              <a:t>Gefahren kennen – Gefahren vermeiden</a:t>
            </a:r>
            <a:endParaRPr lang="de-DE" sz="2000" dirty="0"/>
          </a:p>
        </p:txBody>
      </p:sp>
      <p:sp>
        <p:nvSpPr>
          <p:cNvPr id="3" name="Untertitel 2"/>
          <p:cNvSpPr>
            <a:spLocks noGrp="1"/>
          </p:cNvSpPr>
          <p:nvPr>
            <p:ph type="subTitle" idx="1"/>
          </p:nvPr>
        </p:nvSpPr>
        <p:spPr/>
        <p:txBody>
          <a:bodyPr/>
          <a:lstStyle/>
          <a:p>
            <a:r>
              <a:rPr lang="de-DE" dirty="0" smtClean="0"/>
              <a:t> </a:t>
            </a:r>
            <a:endParaRPr lang="de-D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71554"/>
            <a:ext cx="9144000" cy="338437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895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Wie gewonnen </a:t>
            </a:r>
            <a:r>
              <a:rPr lang="de-DE" smtClean="0"/>
              <a:t>– so </a:t>
            </a:r>
            <a:r>
              <a:rPr lang="de-DE" dirty="0" smtClean="0"/>
              <a:t>zerronnen: Der Fall </a:t>
            </a:r>
            <a:r>
              <a:rPr lang="de-DE" dirty="0" err="1" smtClean="0"/>
              <a:t>Teldafax</a:t>
            </a:r>
            <a:endParaRPr lang="de-DE" dirty="0"/>
          </a:p>
        </p:txBody>
      </p:sp>
      <p:sp>
        <p:nvSpPr>
          <p:cNvPr id="5" name="Foliennummernplatzhalter 4"/>
          <p:cNvSpPr>
            <a:spLocks noGrp="1"/>
          </p:cNvSpPr>
          <p:nvPr>
            <p:ph type="sldNum" sz="quarter" idx="4294967295"/>
          </p:nvPr>
        </p:nvSpPr>
        <p:spPr>
          <a:xfrm>
            <a:off x="8622000" y="6458400"/>
            <a:ext cx="324000" cy="144000"/>
          </a:xfrm>
          <a:prstGeom prst="rect">
            <a:avLst/>
          </a:prstGeom>
        </p:spPr>
        <p:txBody>
          <a:bodyPr/>
          <a:lstStyle/>
          <a:p>
            <a:fld id="{9AEFD468-13DB-4482-BA06-D549E20FEF9C}" type="slidenum">
              <a:rPr lang="en-GB" sz="800" smtClean="0"/>
              <a:pPr/>
              <a:t>128</a:t>
            </a:fld>
            <a:endParaRPr lang="en-GB" sz="800" dirty="0"/>
          </a:p>
        </p:txBody>
      </p:sp>
      <p:sp>
        <p:nvSpPr>
          <p:cNvPr id="6" name="AutoShape 5" descr="Image result for bayer leverkusen"/>
          <p:cNvSpPr>
            <a:spLocks noChangeAspect="1" noChangeArrowheads="1"/>
          </p:cNvSpPr>
          <p:nvPr/>
        </p:nvSpPr>
        <p:spPr bwMode="auto">
          <a:xfrm>
            <a:off x="155575" y="-525463"/>
            <a:ext cx="1438275" cy="10953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7" name="AutoShape 7" descr="Image result for bayer leverkusen"/>
          <p:cNvSpPr>
            <a:spLocks noChangeAspect="1" noChangeArrowheads="1"/>
          </p:cNvSpPr>
          <p:nvPr/>
        </p:nvSpPr>
        <p:spPr bwMode="auto">
          <a:xfrm>
            <a:off x="307975" y="-373063"/>
            <a:ext cx="1438275" cy="109537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1033" name="Picture 9"/>
          <p:cNvPicPr>
            <a:picLocks noChangeAspect="1" noChangeArrowheads="1"/>
          </p:cNvPicPr>
          <p:nvPr/>
        </p:nvPicPr>
        <p:blipFill rotWithShape="1">
          <a:blip r:embed="rId2">
            <a:extLst>
              <a:ext uri="{28A0092B-C50C-407E-A947-70E740481C1C}">
                <a14:useLocalDpi xmlns:a14="http://schemas.microsoft.com/office/drawing/2010/main" val="0"/>
              </a:ext>
            </a:extLst>
          </a:blip>
          <a:srcRect l="89" t="28702" r="73706" b="21112"/>
          <a:stretch/>
        </p:blipFill>
        <p:spPr bwMode="auto">
          <a:xfrm>
            <a:off x="2339752" y="2144556"/>
            <a:ext cx="3528392" cy="38011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descr="C:\Users\DEATHO1\Pictures\teldafax.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533" y="1196753"/>
            <a:ext cx="3698403" cy="137615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2" descr="Image result for logo bayer Leverkuse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8" name="AutoShape 4" descr="Image result for logo bayer Leverkusen"/>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136" y="4234318"/>
            <a:ext cx="2447925" cy="1866900"/>
          </a:xfrm>
          <a:prstGeom prst="rect">
            <a:avLst/>
          </a:prstGeom>
        </p:spPr>
      </p:pic>
      <p:sp>
        <p:nvSpPr>
          <p:cNvPr id="4" name="Fußzeilenplatzhalter 3"/>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Tree>
    <p:extLst>
      <p:ext uri="{BB962C8B-B14F-4D97-AF65-F5344CB8AC3E}">
        <p14:creationId xmlns:p14="http://schemas.microsoft.com/office/powerpoint/2010/main" val="3291161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07975" y="260648"/>
            <a:ext cx="8568000" cy="490066"/>
          </a:xfrm>
        </p:spPr>
        <p:txBody>
          <a:bodyPr>
            <a:normAutofit fontScale="90000"/>
          </a:bodyPr>
          <a:lstStyle/>
          <a:p>
            <a:r>
              <a:rPr lang="de-DE" dirty="0" smtClean="0"/>
              <a:t> Insolvenzanfechtung – Warum?</a:t>
            </a:r>
            <a:endParaRPr lang="de-DE" dirty="0"/>
          </a:p>
        </p:txBody>
      </p:sp>
      <p:sp>
        <p:nvSpPr>
          <p:cNvPr id="5" name="Foliennummernplatzhalter 4"/>
          <p:cNvSpPr>
            <a:spLocks noGrp="1"/>
          </p:cNvSpPr>
          <p:nvPr>
            <p:ph type="sldNum" sz="quarter" idx="4294967295"/>
          </p:nvPr>
        </p:nvSpPr>
        <p:spPr>
          <a:xfrm>
            <a:off x="8622000" y="6458400"/>
            <a:ext cx="324000" cy="144000"/>
          </a:xfrm>
          <a:prstGeom prst="rect">
            <a:avLst/>
          </a:prstGeom>
        </p:spPr>
        <p:txBody>
          <a:bodyPr/>
          <a:lstStyle/>
          <a:p>
            <a:fld id="{9AEFD468-13DB-4482-BA06-D549E20FEF9C}" type="slidenum">
              <a:rPr lang="en-GB" sz="800" smtClean="0"/>
              <a:pPr/>
              <a:t>129</a:t>
            </a:fld>
            <a:endParaRPr lang="en-GB" sz="800" dirty="0"/>
          </a:p>
        </p:txBody>
      </p:sp>
      <p:sp>
        <p:nvSpPr>
          <p:cNvPr id="6" name="Textplatzhalter 1"/>
          <p:cNvSpPr>
            <a:spLocks noGrp="1"/>
          </p:cNvSpPr>
          <p:nvPr>
            <p:ph type="body" sz="quarter" idx="13"/>
          </p:nvPr>
        </p:nvSpPr>
        <p:spPr>
          <a:xfrm>
            <a:off x="307975" y="980728"/>
            <a:ext cx="4704457" cy="3240360"/>
          </a:xfr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2700000" scaled="1"/>
            <a:tileRect/>
          </a:gradFill>
          <a:ln w="3175">
            <a:solidFill>
              <a:schemeClr val="tx1"/>
            </a:solidFill>
          </a:ln>
        </p:spPr>
        <p:txBody>
          <a:bodyPr lIns="180000">
            <a:normAutofit/>
          </a:bodyPr>
          <a:lstStyle/>
          <a:p>
            <a:pPr marL="0" indent="0">
              <a:lnSpc>
                <a:spcPct val="100000"/>
              </a:lnSpc>
              <a:spcBef>
                <a:spcPts val="0"/>
              </a:spcBef>
              <a:buNone/>
            </a:pPr>
            <a:endParaRPr lang="en-GB" altLang="de-DE" sz="1500" dirty="0" smtClean="0">
              <a:solidFill>
                <a:schemeClr val="tx1"/>
              </a:solidFill>
            </a:endParaRPr>
          </a:p>
          <a:p>
            <a:pPr marL="0" indent="0">
              <a:lnSpc>
                <a:spcPct val="100000"/>
              </a:lnSpc>
              <a:spcBef>
                <a:spcPts val="0"/>
              </a:spcBef>
              <a:buNone/>
            </a:pPr>
            <a:r>
              <a:rPr lang="en-GB" altLang="de-DE" sz="1400" dirty="0" smtClean="0">
                <a:solidFill>
                  <a:schemeClr val="tx1"/>
                </a:solidFill>
              </a:rPr>
              <a:t>Ziel </a:t>
            </a:r>
            <a:r>
              <a:rPr lang="en-GB" altLang="de-DE" sz="1400" dirty="0">
                <a:solidFill>
                  <a:schemeClr val="tx1"/>
                </a:solidFill>
              </a:rPr>
              <a:t>des Insolvenzverfahrens ist es, aus dem Vermögen des Schuldners (“Insolvenzmasse”) alle Gläubiger im selben Verhältnis (“Insolvenzquote”) zu </a:t>
            </a:r>
            <a:r>
              <a:rPr lang="en-GB" altLang="de-DE" sz="1400" dirty="0" smtClean="0">
                <a:solidFill>
                  <a:schemeClr val="tx1"/>
                </a:solidFill>
              </a:rPr>
              <a:t>befriedigen.</a:t>
            </a:r>
          </a:p>
          <a:p>
            <a:pPr>
              <a:spcBef>
                <a:spcPts val="0"/>
              </a:spcBef>
            </a:pPr>
            <a:endParaRPr lang="en-GB" altLang="de-DE" sz="1400" dirty="0">
              <a:solidFill>
                <a:schemeClr val="tx1"/>
              </a:solidFill>
            </a:endParaRPr>
          </a:p>
          <a:p>
            <a:pPr marL="0" indent="0">
              <a:lnSpc>
                <a:spcPct val="110000"/>
              </a:lnSpc>
              <a:spcBef>
                <a:spcPts val="0"/>
              </a:spcBef>
              <a:buNone/>
            </a:pPr>
            <a:r>
              <a:rPr lang="en-GB" altLang="de-DE" sz="1400" dirty="0">
                <a:solidFill>
                  <a:schemeClr val="tx1"/>
                </a:solidFill>
              </a:rPr>
              <a:t>Droht die Insolvenz, versucht der Schuldner häufig, Vermögen in Sicherheit zu bringen bzw. nach seinen Kriterien zu </a:t>
            </a:r>
            <a:r>
              <a:rPr lang="en-GB" altLang="de-DE" sz="1400" dirty="0" smtClean="0">
                <a:solidFill>
                  <a:schemeClr val="tx1"/>
                </a:solidFill>
              </a:rPr>
              <a:t>verteilen. </a:t>
            </a:r>
          </a:p>
          <a:p>
            <a:pPr marL="0" indent="0">
              <a:spcBef>
                <a:spcPts val="0"/>
              </a:spcBef>
              <a:buNone/>
            </a:pPr>
            <a:endParaRPr lang="en-GB" altLang="de-DE" sz="1400" dirty="0">
              <a:solidFill>
                <a:schemeClr val="tx1"/>
              </a:solidFill>
            </a:endParaRPr>
          </a:p>
          <a:p>
            <a:pPr marL="0" indent="0">
              <a:lnSpc>
                <a:spcPct val="100000"/>
              </a:lnSpc>
              <a:spcBef>
                <a:spcPts val="0"/>
              </a:spcBef>
              <a:buNone/>
            </a:pPr>
            <a:r>
              <a:rPr lang="en-GB" altLang="de-DE" sz="1400" dirty="0">
                <a:solidFill>
                  <a:schemeClr val="tx1"/>
                </a:solidFill>
              </a:rPr>
              <a:t>Gleichzeit versuchen einzelne Gläubiger Druck auf den Schuldner auszuüben, um vorrangig befriedigt zu </a:t>
            </a:r>
            <a:r>
              <a:rPr lang="en-GB" altLang="de-DE" sz="1400" dirty="0" smtClean="0">
                <a:solidFill>
                  <a:schemeClr val="tx1"/>
                </a:solidFill>
              </a:rPr>
              <a:t>werden.</a:t>
            </a:r>
            <a:endParaRPr lang="de-DE" sz="1400" dirty="0">
              <a:solidFill>
                <a:schemeClr val="tx1"/>
              </a:solidFill>
            </a:endParaRPr>
          </a:p>
        </p:txBody>
      </p:sp>
      <p:sp>
        <p:nvSpPr>
          <p:cNvPr id="2" name="AutoShape 7" descr="Image result for insolvenzverfahre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dirty="0"/>
          </a:p>
        </p:txBody>
      </p:sp>
      <p:pic>
        <p:nvPicPr>
          <p:cNvPr id="1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23462" t="41709" r="55625" b="32222"/>
          <a:stretch/>
        </p:blipFill>
        <p:spPr bwMode="auto">
          <a:xfrm>
            <a:off x="0" y="4437112"/>
            <a:ext cx="9036496" cy="19409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hteck 7"/>
          <p:cNvSpPr/>
          <p:nvPr/>
        </p:nvSpPr>
        <p:spPr>
          <a:xfrm>
            <a:off x="5292080" y="1556792"/>
            <a:ext cx="3384376" cy="1800493"/>
          </a:xfrm>
          <a:prstGeom prst="rect">
            <a:avLst/>
          </a:prstGeom>
          <a:gradFill flip="none" rotWithShape="1">
            <a:gsLst>
              <a:gs pos="0">
                <a:schemeClr val="bg1">
                  <a:lumMod val="75000"/>
                  <a:tint val="66000"/>
                  <a:satMod val="160000"/>
                </a:schemeClr>
              </a:gs>
              <a:gs pos="50000">
                <a:schemeClr val="bg1">
                  <a:lumMod val="75000"/>
                  <a:tint val="44500"/>
                  <a:satMod val="160000"/>
                </a:schemeClr>
              </a:gs>
              <a:gs pos="100000">
                <a:schemeClr val="bg1">
                  <a:lumMod val="75000"/>
                  <a:tint val="23500"/>
                  <a:satMod val="160000"/>
                </a:schemeClr>
              </a:gs>
            </a:gsLst>
            <a:lin ang="2700000" scaled="1"/>
            <a:tileRect/>
          </a:gradFill>
          <a:ln w="3175">
            <a:solidFill>
              <a:schemeClr val="tx1"/>
            </a:solidFill>
          </a:ln>
        </p:spPr>
        <p:txBody>
          <a:bodyPr wrap="square" lIns="180000">
            <a:spAutoFit/>
          </a:bodyPr>
          <a:lstStyle/>
          <a:p>
            <a:pPr>
              <a:lnSpc>
                <a:spcPct val="150000"/>
              </a:lnSpc>
            </a:pPr>
            <a:r>
              <a:rPr lang="en-GB" altLang="de-DE" sz="1400" b="1" dirty="0" smtClean="0"/>
              <a:t> </a:t>
            </a:r>
            <a:r>
              <a:rPr lang="en-GB" altLang="de-DE" b="1" dirty="0" smtClean="0"/>
              <a:t>Insolvenzverwalter</a:t>
            </a:r>
          </a:p>
          <a:p>
            <a:pPr>
              <a:lnSpc>
                <a:spcPct val="150000"/>
              </a:lnSpc>
            </a:pPr>
            <a:r>
              <a:rPr lang="en-GB" altLang="de-DE" sz="1400" b="1" dirty="0" smtClean="0"/>
              <a:t> Unter bestimmten Voraussetzungen</a:t>
            </a:r>
          </a:p>
          <a:p>
            <a:pPr>
              <a:lnSpc>
                <a:spcPct val="150000"/>
              </a:lnSpc>
            </a:pPr>
            <a:r>
              <a:rPr lang="en-GB" altLang="de-DE" sz="1400" b="1" dirty="0" smtClean="0"/>
              <a:t> Anfechtung von </a:t>
            </a:r>
            <a:r>
              <a:rPr lang="en-GB" altLang="de-DE" sz="1400" b="1" dirty="0" err="1" smtClean="0"/>
              <a:t>Vermögens</a:t>
            </a:r>
            <a:r>
              <a:rPr lang="en-GB" altLang="de-DE" sz="1400" b="1" dirty="0" smtClean="0"/>
              <a:t>-</a:t>
            </a:r>
          </a:p>
          <a:p>
            <a:pPr>
              <a:lnSpc>
                <a:spcPct val="150000"/>
              </a:lnSpc>
            </a:pPr>
            <a:r>
              <a:rPr lang="en-GB" altLang="de-DE" sz="1400" b="1" dirty="0"/>
              <a:t> </a:t>
            </a:r>
            <a:r>
              <a:rPr lang="en-GB" altLang="de-DE" sz="1400" b="1" dirty="0" err="1" smtClean="0"/>
              <a:t>verschiebungen</a:t>
            </a:r>
            <a:r>
              <a:rPr lang="en-GB" altLang="de-DE" sz="1400" b="1" dirty="0" smtClean="0"/>
              <a:t> </a:t>
            </a:r>
            <a:r>
              <a:rPr lang="en-GB" altLang="de-DE" sz="1400" b="1" dirty="0"/>
              <a:t>zu Gunsten </a:t>
            </a:r>
            <a:endParaRPr lang="en-GB" altLang="de-DE" sz="1400" b="1" dirty="0" smtClean="0"/>
          </a:p>
          <a:p>
            <a:pPr>
              <a:lnSpc>
                <a:spcPct val="150000"/>
              </a:lnSpc>
            </a:pPr>
            <a:r>
              <a:rPr lang="en-GB" altLang="de-DE" sz="1400" b="1" dirty="0"/>
              <a:t> </a:t>
            </a:r>
            <a:r>
              <a:rPr lang="en-GB" altLang="de-DE" sz="1400" b="1" dirty="0" smtClean="0"/>
              <a:t>einzelner </a:t>
            </a:r>
            <a:r>
              <a:rPr lang="en-GB" altLang="de-DE" sz="1400" b="1" dirty="0" err="1" smtClean="0"/>
              <a:t>Gläubiger</a:t>
            </a:r>
            <a:endParaRPr lang="en-GB" altLang="de-DE" b="1" dirty="0"/>
          </a:p>
        </p:txBody>
      </p:sp>
      <p:sp>
        <p:nvSpPr>
          <p:cNvPr id="4" name="Fußzeilenplatzhalter 3"/>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Tree>
    <p:extLst>
      <p:ext uri="{BB962C8B-B14F-4D97-AF65-F5344CB8AC3E}">
        <p14:creationId xmlns:p14="http://schemas.microsoft.com/office/powerpoint/2010/main" val="424768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2057"/>
          <p:cNvGrpSpPr>
            <a:grpSpLocks/>
          </p:cNvGrpSpPr>
          <p:nvPr/>
        </p:nvGrpSpPr>
        <p:grpSpPr bwMode="auto">
          <a:xfrm>
            <a:off x="6444208" y="2884219"/>
            <a:ext cx="1600200" cy="3137069"/>
            <a:chOff x="4224" y="2040"/>
            <a:chExt cx="1008" cy="1752"/>
          </a:xfrm>
        </p:grpSpPr>
        <p:sp>
          <p:nvSpPr>
            <p:cNvPr id="12" name="Oval 2054"/>
            <p:cNvSpPr>
              <a:spLocks noChangeArrowheads="1"/>
            </p:cNvSpPr>
            <p:nvPr/>
          </p:nvSpPr>
          <p:spPr bwMode="auto">
            <a:xfrm>
              <a:off x="4224" y="2040"/>
              <a:ext cx="1008" cy="288"/>
            </a:xfrm>
            <a:prstGeom prst="ellipse">
              <a:avLst/>
            </a:pr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Times New Roman" charset="0"/>
                </a:defRPr>
              </a:lvl1pPr>
              <a:lvl2pPr marL="742950" indent="-285750">
                <a:defRPr sz="2000">
                  <a:solidFill>
                    <a:schemeClr val="tx1"/>
                  </a:solidFill>
                  <a:latin typeface="Times New Roman" charset="0"/>
                </a:defRPr>
              </a:lvl2pPr>
              <a:lvl3pPr marL="1143000" indent="-228600">
                <a:defRPr sz="2000">
                  <a:solidFill>
                    <a:schemeClr val="tx1"/>
                  </a:solidFill>
                  <a:latin typeface="Times New Roman" charset="0"/>
                </a:defRPr>
              </a:lvl3pPr>
              <a:lvl4pPr marL="1600200" indent="-228600">
                <a:defRPr sz="2000">
                  <a:solidFill>
                    <a:schemeClr val="tx1"/>
                  </a:solidFill>
                  <a:latin typeface="Times New Roman" charset="0"/>
                </a:defRPr>
              </a:lvl4pPr>
              <a:lvl5pPr marL="2057400" indent="-228600">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endParaRPr lang="de-DE" altLang="de-DE"/>
            </a:p>
          </p:txBody>
        </p:sp>
        <p:sp>
          <p:nvSpPr>
            <p:cNvPr id="13" name="Oval 2055"/>
            <p:cNvSpPr>
              <a:spLocks noChangeArrowheads="1"/>
            </p:cNvSpPr>
            <p:nvPr/>
          </p:nvSpPr>
          <p:spPr bwMode="auto">
            <a:xfrm>
              <a:off x="4224" y="3504"/>
              <a:ext cx="1008" cy="288"/>
            </a:xfrm>
            <a:prstGeom prst="ellipse">
              <a:avLst/>
            </a:prstGeom>
            <a:solidFill>
              <a:srgbClr val="FFFF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Times New Roman" charset="0"/>
                </a:defRPr>
              </a:lvl1pPr>
              <a:lvl2pPr marL="742950" indent="-285750">
                <a:defRPr sz="2000">
                  <a:solidFill>
                    <a:schemeClr val="tx1"/>
                  </a:solidFill>
                  <a:latin typeface="Times New Roman" charset="0"/>
                </a:defRPr>
              </a:lvl2pPr>
              <a:lvl3pPr marL="1143000" indent="-228600">
                <a:defRPr sz="2000">
                  <a:solidFill>
                    <a:schemeClr val="tx1"/>
                  </a:solidFill>
                  <a:latin typeface="Times New Roman" charset="0"/>
                </a:defRPr>
              </a:lvl3pPr>
              <a:lvl4pPr marL="1600200" indent="-228600">
                <a:defRPr sz="2000">
                  <a:solidFill>
                    <a:schemeClr val="tx1"/>
                  </a:solidFill>
                  <a:latin typeface="Times New Roman" charset="0"/>
                </a:defRPr>
              </a:lvl4pPr>
              <a:lvl5pPr marL="2057400" indent="-228600">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endParaRPr lang="de-DE" altLang="de-DE"/>
            </a:p>
          </p:txBody>
        </p:sp>
      </p:grpSp>
      <p:sp>
        <p:nvSpPr>
          <p:cNvPr id="5" name="Foliennummernplatzhalter 4"/>
          <p:cNvSpPr>
            <a:spLocks noGrp="1"/>
          </p:cNvSpPr>
          <p:nvPr>
            <p:ph type="sldNum" sz="quarter" idx="12"/>
          </p:nvPr>
        </p:nvSpPr>
        <p:spPr/>
        <p:txBody>
          <a:bodyPr/>
          <a:lstStyle/>
          <a:p>
            <a:fld id="{3B46A3F9-BC9F-4B28-91BD-CBC301F68BC4}" type="slidenum">
              <a:rPr lang="de-DE" smtClean="0"/>
              <a:t>13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Produkte der Steuerentlastung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64742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600" b="1" dirty="0">
                <a:latin typeface="Arial" charset="0"/>
              </a:rPr>
              <a:t>§ 2 Steuertarif</a:t>
            </a:r>
          </a:p>
          <a:p>
            <a:pPr>
              <a:spcBef>
                <a:spcPct val="50000"/>
              </a:spcBef>
              <a:buFontTx/>
              <a:buNone/>
            </a:pPr>
            <a:r>
              <a:rPr lang="de-DE" altLang="de-DE" sz="1600" dirty="0">
                <a:latin typeface="Arial" charset="0"/>
              </a:rPr>
              <a:t>(1) Die Steuer beträgt</a:t>
            </a:r>
          </a:p>
          <a:p>
            <a:pPr>
              <a:spcBef>
                <a:spcPct val="50000"/>
              </a:spcBef>
              <a:buFontTx/>
              <a:buNone/>
            </a:pPr>
            <a:r>
              <a:rPr lang="de-DE" altLang="de-DE" sz="1600" dirty="0">
                <a:latin typeface="Arial" charset="0"/>
              </a:rPr>
              <a:t>1. für 1.000 l Benzin der Unterpositionen 2710 11 41 bis 2710 11 49 der Kombinierten Nomenklatur</a:t>
            </a:r>
          </a:p>
          <a:p>
            <a:pPr lvl="1">
              <a:spcBef>
                <a:spcPct val="50000"/>
              </a:spcBef>
              <a:buFontTx/>
              <a:buNone/>
            </a:pPr>
            <a:r>
              <a:rPr lang="de-DE" altLang="de-DE" sz="1600" dirty="0">
                <a:latin typeface="Arial" charset="0"/>
              </a:rPr>
              <a:t>a) mit einem Schwefelgehalt von mehr als 10 mg/kg 	</a:t>
            </a:r>
            <a:r>
              <a:rPr lang="de-DE" altLang="de-DE" sz="1600" b="1" dirty="0">
                <a:latin typeface="Arial" charset="0"/>
              </a:rPr>
              <a:t>669,80 EUR,</a:t>
            </a:r>
          </a:p>
          <a:p>
            <a:pPr lvl="1">
              <a:spcBef>
                <a:spcPct val="50000"/>
              </a:spcBef>
              <a:buFontTx/>
              <a:buNone/>
            </a:pPr>
            <a:r>
              <a:rPr lang="de-DE" altLang="de-DE" sz="1600" dirty="0">
                <a:latin typeface="Arial" charset="0"/>
              </a:rPr>
              <a:t>b) mit einem Schwefelgehalt von höchstens 10 mg/kg 	</a:t>
            </a:r>
            <a:r>
              <a:rPr lang="de-DE" altLang="de-DE" sz="1600" b="1" dirty="0">
                <a:latin typeface="Arial" charset="0"/>
              </a:rPr>
              <a:t>654,50 EUR,</a:t>
            </a:r>
          </a:p>
          <a:p>
            <a:pPr>
              <a:spcBef>
                <a:spcPct val="50000"/>
              </a:spcBef>
              <a:buFontTx/>
              <a:buNone/>
            </a:pPr>
            <a:r>
              <a:rPr lang="de-DE" altLang="de-DE" sz="1600" dirty="0">
                <a:latin typeface="Arial" charset="0"/>
              </a:rPr>
              <a:t>2. für 1.000 l Benzin der Unterpositionen 2710 11 31, 2710 11 51 und </a:t>
            </a:r>
            <a:br>
              <a:rPr lang="de-DE" altLang="de-DE" sz="1600" dirty="0">
                <a:latin typeface="Arial" charset="0"/>
              </a:rPr>
            </a:br>
            <a:r>
              <a:rPr lang="de-DE" altLang="de-DE" sz="1600" dirty="0">
                <a:latin typeface="Arial" charset="0"/>
              </a:rPr>
              <a:t>2710 11 59 der Kombinierten Nomenklatur 	</a:t>
            </a:r>
            <a:r>
              <a:rPr lang="de-DE" altLang="de-DE" sz="1600" b="1" dirty="0">
                <a:latin typeface="Arial" charset="0"/>
              </a:rPr>
              <a:t>721,00 EUR,</a:t>
            </a:r>
          </a:p>
          <a:p>
            <a:pPr>
              <a:spcBef>
                <a:spcPct val="50000"/>
              </a:spcBef>
              <a:buFontTx/>
              <a:buNone/>
            </a:pPr>
            <a:r>
              <a:rPr lang="de-DE" altLang="de-DE" sz="1600" dirty="0">
                <a:latin typeface="Arial" charset="0"/>
              </a:rPr>
              <a:t>3. für 1.000 l mittelschwere Öle der Unterpositionen 2710 19 21 und</a:t>
            </a:r>
            <a:br>
              <a:rPr lang="de-DE" altLang="de-DE" sz="1600" dirty="0">
                <a:latin typeface="Arial" charset="0"/>
              </a:rPr>
            </a:br>
            <a:r>
              <a:rPr lang="de-DE" altLang="de-DE" sz="1600" dirty="0">
                <a:latin typeface="Arial" charset="0"/>
              </a:rPr>
              <a:t>2710 19 25 der Kombinierten Nomenklatur 	</a:t>
            </a:r>
            <a:r>
              <a:rPr lang="de-DE" altLang="de-DE" sz="1600" b="1" dirty="0">
                <a:latin typeface="Arial" charset="0"/>
              </a:rPr>
              <a:t>654,50 EUR,</a:t>
            </a:r>
          </a:p>
          <a:p>
            <a:pPr>
              <a:spcBef>
                <a:spcPct val="50000"/>
              </a:spcBef>
              <a:buFontTx/>
              <a:buNone/>
            </a:pPr>
            <a:r>
              <a:rPr lang="de-DE" altLang="de-DE" sz="1600" dirty="0">
                <a:latin typeface="Arial" charset="0"/>
              </a:rPr>
              <a:t>4. für 1.000 l Gasöle der Unterpositionen 2710 19 41 bis 2710 19 49 der Kombinierten Nomenklatur</a:t>
            </a:r>
          </a:p>
          <a:p>
            <a:pPr lvl="1">
              <a:spcBef>
                <a:spcPct val="50000"/>
              </a:spcBef>
              <a:buFontTx/>
              <a:buNone/>
            </a:pPr>
            <a:r>
              <a:rPr lang="de-DE" altLang="de-DE" sz="1600" dirty="0">
                <a:latin typeface="Arial" charset="0"/>
              </a:rPr>
              <a:t>a) mit einem Schwefelgehalt von mehr als 10 mg/kg 	</a:t>
            </a:r>
            <a:r>
              <a:rPr lang="de-DE" altLang="de-DE" sz="1600" b="1" dirty="0">
                <a:latin typeface="Arial" charset="0"/>
              </a:rPr>
              <a:t>485,70 EUR,</a:t>
            </a:r>
          </a:p>
          <a:p>
            <a:pPr lvl="1">
              <a:spcBef>
                <a:spcPct val="50000"/>
              </a:spcBef>
              <a:buFontTx/>
              <a:buNone/>
            </a:pPr>
            <a:r>
              <a:rPr lang="de-DE" altLang="de-DE" sz="1600" dirty="0">
                <a:latin typeface="Arial" charset="0"/>
              </a:rPr>
              <a:t>b) mit einem Schwefelgehalt von höchstens 10 mg/kg 	</a:t>
            </a:r>
            <a:r>
              <a:rPr lang="de-DE" altLang="de-DE" sz="1600" b="1" dirty="0">
                <a:latin typeface="Arial" charset="0"/>
              </a:rPr>
              <a:t>470,40 EUR,</a:t>
            </a:r>
          </a:p>
        </p:txBody>
      </p:sp>
    </p:spTree>
    <p:extLst>
      <p:ext uri="{BB962C8B-B14F-4D97-AF65-F5344CB8AC3E}">
        <p14:creationId xmlns:p14="http://schemas.microsoft.com/office/powerpoint/2010/main" val="355881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ou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36" y="260648"/>
            <a:ext cx="8568000" cy="490066"/>
          </a:xfrm>
        </p:spPr>
        <p:txBody>
          <a:bodyPr>
            <a:normAutofit fontScale="90000"/>
          </a:bodyPr>
          <a:lstStyle/>
          <a:p>
            <a:r>
              <a:rPr lang="de-DE" dirty="0" smtClean="0"/>
              <a:t>Problemfeld Ratenzahlungsvereinbarungen</a:t>
            </a:r>
            <a:endParaRPr lang="de-DE" dirty="0"/>
          </a:p>
        </p:txBody>
      </p:sp>
      <p:sp>
        <p:nvSpPr>
          <p:cNvPr id="5" name="Foliennummernplatzhalter 4"/>
          <p:cNvSpPr>
            <a:spLocks noGrp="1"/>
          </p:cNvSpPr>
          <p:nvPr>
            <p:ph type="sldNum" sz="quarter" idx="11"/>
          </p:nvPr>
        </p:nvSpPr>
        <p:spPr/>
        <p:txBody>
          <a:bodyPr/>
          <a:lstStyle/>
          <a:p>
            <a:fld id="{1A09271F-362A-4B55-A8BB-67882A19DAFD}" type="slidenum">
              <a:rPr lang="de-DE" altLang="de-DE" smtClean="0"/>
              <a:pPr/>
              <a:t>130</a:t>
            </a:fld>
            <a:endParaRPr lang="de-DE" altLang="de-DE"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268760"/>
            <a:ext cx="3676650" cy="48245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hteck 6"/>
          <p:cNvSpPr/>
          <p:nvPr/>
        </p:nvSpPr>
        <p:spPr>
          <a:xfrm>
            <a:off x="395536" y="1196752"/>
            <a:ext cx="4320480" cy="5047536"/>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2700000" scaled="1"/>
            <a:tileRect/>
          </a:gradFill>
          <a:ln>
            <a:solidFill>
              <a:schemeClr val="accent1"/>
            </a:solidFill>
          </a:ln>
        </p:spPr>
        <p:txBody>
          <a:bodyPr wrap="square">
            <a:spAutoFit/>
          </a:bodyPr>
          <a:lstStyle/>
          <a:p>
            <a:pPr>
              <a:buSzPct val="170000"/>
            </a:pPr>
            <a:endParaRPr lang="de-DE" sz="1400" b="1" dirty="0" smtClean="0"/>
          </a:p>
          <a:p>
            <a:pPr>
              <a:buSzPct val="170000"/>
            </a:pPr>
            <a:r>
              <a:rPr lang="de-DE" sz="1400" b="1" dirty="0" smtClean="0"/>
              <a:t>Ratenzahlung </a:t>
            </a:r>
            <a:r>
              <a:rPr lang="de-DE" sz="1400" b="1" dirty="0"/>
              <a:t>nicht </a:t>
            </a:r>
            <a:r>
              <a:rPr lang="de-DE" sz="1400" dirty="0"/>
              <a:t>immer ausreichendes </a:t>
            </a:r>
            <a:r>
              <a:rPr lang="de-DE" sz="1400" b="1" dirty="0"/>
              <a:t>Indiz, </a:t>
            </a:r>
            <a:r>
              <a:rPr lang="de-DE" sz="1400" b="1" dirty="0" smtClean="0"/>
              <a:t>für Zahlungsunfähigkeit, </a:t>
            </a:r>
            <a:r>
              <a:rPr lang="de-DE" sz="1400" dirty="0" smtClean="0"/>
              <a:t>sondern ggf</a:t>
            </a:r>
            <a:r>
              <a:rPr lang="de-DE" sz="1400" dirty="0"/>
              <a:t>. auch normales </a:t>
            </a:r>
            <a:r>
              <a:rPr lang="de-DE" sz="1400" dirty="0" smtClean="0"/>
              <a:t>Geschäftsgebaren </a:t>
            </a:r>
            <a:r>
              <a:rPr lang="de-DE" sz="1400" dirty="0"/>
              <a:t>des Schuldners möglich</a:t>
            </a:r>
            <a:r>
              <a:rPr lang="de-DE" sz="1400" dirty="0" smtClean="0"/>
              <a:t>.</a:t>
            </a:r>
          </a:p>
          <a:p>
            <a:pPr>
              <a:buSzPct val="170000"/>
            </a:pPr>
            <a:endParaRPr lang="de-DE" sz="1400" dirty="0" smtClean="0"/>
          </a:p>
          <a:p>
            <a:pPr>
              <a:buSzPct val="170000"/>
            </a:pPr>
            <a:endParaRPr lang="de-DE" sz="1400" dirty="0"/>
          </a:p>
          <a:p>
            <a:pPr>
              <a:buSzPct val="170000"/>
              <a:buFont typeface="Wingdings" panose="05000000000000000000" pitchFamily="2" charset="2"/>
              <a:buChar char="§"/>
            </a:pPr>
            <a:endParaRPr lang="de-DE" sz="1400" dirty="0"/>
          </a:p>
          <a:p>
            <a:pPr>
              <a:buSzPct val="170000"/>
            </a:pPr>
            <a:r>
              <a:rPr lang="de-DE" sz="1400" dirty="0"/>
              <a:t>Aber bei </a:t>
            </a:r>
            <a:r>
              <a:rPr lang="de-DE" sz="1400" b="1" dirty="0"/>
              <a:t>Kenntnis </a:t>
            </a:r>
            <a:r>
              <a:rPr lang="de-DE" sz="1400" b="1"/>
              <a:t>der </a:t>
            </a:r>
            <a:r>
              <a:rPr lang="de-DE" sz="1400" b="1" smtClean="0"/>
              <a:t>Zahlungsunfähigkeit</a:t>
            </a:r>
            <a:r>
              <a:rPr lang="de-DE" sz="1400" smtClean="0"/>
              <a:t> </a:t>
            </a:r>
            <a:r>
              <a:rPr lang="de-DE" sz="1400" dirty="0"/>
              <a:t>hat der Gläubiger </a:t>
            </a:r>
            <a:r>
              <a:rPr lang="de-DE" sz="1400" dirty="0" smtClean="0"/>
              <a:t>im Rahmen der Ratenzahlung zu </a:t>
            </a:r>
            <a:r>
              <a:rPr lang="de-DE" sz="1400" dirty="0"/>
              <a:t>beweisen, warum er </a:t>
            </a:r>
            <a:r>
              <a:rPr lang="de-DE" sz="1400" dirty="0" err="1"/>
              <a:t>später</a:t>
            </a:r>
            <a:r>
              <a:rPr lang="de-DE" sz="1400" dirty="0"/>
              <a:t> davon ausging, der Schuldner habe seine Zahlungen </a:t>
            </a:r>
            <a:r>
              <a:rPr lang="de-DE" sz="1400" dirty="0" err="1"/>
              <a:t>möglicherweise</a:t>
            </a:r>
            <a:r>
              <a:rPr lang="de-DE" sz="1400" dirty="0"/>
              <a:t> allgemein wieder aufgenommen</a:t>
            </a:r>
            <a:r>
              <a:rPr lang="de-DE" sz="1400" dirty="0" smtClean="0"/>
              <a:t>.</a:t>
            </a:r>
          </a:p>
          <a:p>
            <a:pPr>
              <a:buSzPct val="170000"/>
            </a:pPr>
            <a:endParaRPr lang="de-DE" sz="1400" dirty="0"/>
          </a:p>
          <a:p>
            <a:pPr>
              <a:buSzPct val="170000"/>
            </a:pPr>
            <a:endParaRPr lang="de-DE" sz="1400" dirty="0"/>
          </a:p>
          <a:p>
            <a:pPr>
              <a:buSzPct val="170000"/>
            </a:pPr>
            <a:endParaRPr lang="de-DE" sz="1400" dirty="0"/>
          </a:p>
          <a:p>
            <a:pPr>
              <a:buSzPct val="170000"/>
              <a:buFont typeface="Wingdings" panose="05000000000000000000" pitchFamily="2" charset="2"/>
              <a:buChar char="§"/>
            </a:pPr>
            <a:endParaRPr lang="de-DE" sz="1400" dirty="0"/>
          </a:p>
          <a:p>
            <a:r>
              <a:rPr lang="de-DE" sz="1400" b="1" dirty="0"/>
              <a:t>Teilzahlungen des </a:t>
            </a:r>
            <a:r>
              <a:rPr lang="de-DE" sz="1400" b="1" dirty="0" smtClean="0"/>
              <a:t>Schuldners</a:t>
            </a:r>
            <a:r>
              <a:rPr lang="de-DE" sz="1400" dirty="0" smtClean="0"/>
              <a:t>, die </a:t>
            </a:r>
            <a:r>
              <a:rPr lang="de-DE" sz="1400" dirty="0"/>
              <a:t>dieser </a:t>
            </a:r>
            <a:r>
              <a:rPr lang="de-DE" sz="1400" b="1" dirty="0"/>
              <a:t>nach fruchtloser Zwangsvollstreckung</a:t>
            </a:r>
            <a:r>
              <a:rPr lang="de-DE" sz="1400" dirty="0"/>
              <a:t> im Rahmen einer vom Gerichtsvollzieher </a:t>
            </a:r>
            <a:r>
              <a:rPr lang="de-DE" sz="1400" dirty="0" err="1"/>
              <a:t>herbeigeführten</a:t>
            </a:r>
            <a:r>
              <a:rPr lang="de-DE" sz="1400" dirty="0"/>
              <a:t> Ratenzahlungsvereinbarung erbringt, sind wegen </a:t>
            </a:r>
            <a:r>
              <a:rPr lang="de-DE" sz="1400" dirty="0" err="1"/>
              <a:t>vorsätzlicher</a:t>
            </a:r>
            <a:r>
              <a:rPr lang="de-DE" sz="1400" dirty="0"/>
              <a:t> </a:t>
            </a:r>
            <a:r>
              <a:rPr lang="de-DE" sz="1400" dirty="0" err="1"/>
              <a:t>Gläubigerbenachteiligung</a:t>
            </a:r>
            <a:r>
              <a:rPr lang="de-DE" sz="1400" dirty="0"/>
              <a:t> anfechtbar</a:t>
            </a:r>
            <a:r>
              <a:rPr lang="de-DE" sz="1400" dirty="0" smtClean="0"/>
              <a:t>.</a:t>
            </a:r>
            <a:endParaRPr lang="de-DE" sz="1400" dirty="0"/>
          </a:p>
          <a:p>
            <a:endParaRPr lang="de-DE" sz="1400" dirty="0"/>
          </a:p>
        </p:txBody>
      </p:sp>
      <p:sp>
        <p:nvSpPr>
          <p:cNvPr id="3" name="Fußzeilenplatzhalter 2"/>
          <p:cNvSpPr>
            <a:spLocks noGrp="1"/>
          </p:cNvSpPr>
          <p:nvPr>
            <p:ph type="ftr" sz="quarter" idx="10"/>
          </p:nvPr>
        </p:nvSpPr>
        <p:spPr/>
        <p:txBody>
          <a:bodyPr/>
          <a:lstStyle/>
          <a:p>
            <a:r>
              <a:rPr lang="de-DE" altLang="de-DE" dirty="0" smtClean="0"/>
              <a:t>Mineralölseminar – Michael </a:t>
            </a:r>
            <a:r>
              <a:rPr lang="de-DE" altLang="de-DE" dirty="0" err="1" smtClean="0"/>
              <a:t>Maderer</a:t>
            </a:r>
            <a:r>
              <a:rPr lang="de-DE" altLang="de-DE" dirty="0" smtClean="0"/>
              <a:t> - 2016-10-27</a:t>
            </a:r>
            <a:endParaRPr lang="de-DE" altLang="de-DE" dirty="0"/>
          </a:p>
        </p:txBody>
      </p:sp>
    </p:spTree>
    <p:extLst>
      <p:ext uri="{BB962C8B-B14F-4D97-AF65-F5344CB8AC3E}">
        <p14:creationId xmlns:p14="http://schemas.microsoft.com/office/powerpoint/2010/main" val="75582509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liennummernplatzhalter 4"/>
          <p:cNvSpPr>
            <a:spLocks noGrp="1"/>
          </p:cNvSpPr>
          <p:nvPr>
            <p:ph type="sldNum" sz="quarter" idx="11"/>
          </p:nvPr>
        </p:nvSpPr>
        <p:spPr/>
        <p:txBody>
          <a:bodyPr/>
          <a:lstStyle/>
          <a:p>
            <a:fld id="{FF6BA7E9-32B5-4799-B868-FA15427E6420}" type="slidenum">
              <a:rPr lang="de-DE" altLang="de-DE"/>
              <a:pPr/>
              <a:t>131</a:t>
            </a:fld>
            <a:endParaRPr lang="de-DE" altLang="de-DE" dirty="0"/>
          </a:p>
        </p:txBody>
      </p:sp>
      <p:sp>
        <p:nvSpPr>
          <p:cNvPr id="113666" name="Rectangle 2"/>
          <p:cNvSpPr>
            <a:spLocks noGrp="1"/>
          </p:cNvSpPr>
          <p:nvPr>
            <p:ph type="title"/>
          </p:nvPr>
        </p:nvSpPr>
        <p:spPr>
          <a:xfrm>
            <a:off x="251520" y="188640"/>
            <a:ext cx="8568000" cy="490066"/>
          </a:xfrm>
        </p:spPr>
        <p:txBody>
          <a:bodyPr>
            <a:normAutofit fontScale="90000"/>
          </a:bodyPr>
          <a:lstStyle/>
          <a:p>
            <a:pPr>
              <a:buClr>
                <a:srgbClr val="FB4242"/>
              </a:buClr>
            </a:pPr>
            <a:r>
              <a:rPr lang="en-GB" altLang="de-DE" sz="1800" dirty="0" smtClean="0"/>
              <a:t>Atradius  - </a:t>
            </a:r>
            <a:r>
              <a:rPr lang="en-GB" altLang="de-DE" dirty="0" smtClean="0"/>
              <a:t>Entschädigung im Rahmen des Kreditlimits</a:t>
            </a:r>
            <a:endParaRPr lang="en-GB" altLang="de-DE" sz="1800" dirty="0"/>
          </a:p>
        </p:txBody>
      </p:sp>
      <p:sp>
        <p:nvSpPr>
          <p:cNvPr id="113669" name="Inhaltsplatzhalter 2"/>
          <p:cNvSpPr>
            <a:spLocks/>
          </p:cNvSpPr>
          <p:nvPr/>
        </p:nvSpPr>
        <p:spPr bwMode="auto">
          <a:xfrm>
            <a:off x="240113" y="1628800"/>
            <a:ext cx="8329613"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250825" indent="-250825">
              <a:spcBef>
                <a:spcPts val="900"/>
              </a:spcBef>
              <a:buClr>
                <a:srgbClr val="FB4242"/>
              </a:buClr>
              <a:buSzPct val="130000"/>
              <a:buFont typeface="Lucida Grande" pitchFamily="123"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400">
                <a:solidFill>
                  <a:schemeClr val="tx1"/>
                </a:solidFill>
                <a:latin typeface="Arial" pitchFamily="34" charset="0"/>
                <a:ea typeface="MS PGothic" pitchFamily="34" charset="-128"/>
              </a:defRPr>
            </a:lvl1pPr>
            <a:lvl2pPr marL="742950" indent="-285750">
              <a:spcBef>
                <a:spcPts val="900"/>
              </a:spcBef>
              <a:buClr>
                <a:srgbClr val="464646"/>
              </a:buClr>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400">
                <a:solidFill>
                  <a:schemeClr val="tx1"/>
                </a:solidFill>
                <a:latin typeface="Arial" pitchFamily="34" charset="0"/>
                <a:ea typeface="MS PGothic" pitchFamily="34" charset="-128"/>
              </a:defRPr>
            </a:lvl2pPr>
            <a:lvl3pPr marL="1143000" indent="-228600">
              <a:spcBef>
                <a:spcPts val="900"/>
              </a:spcBef>
              <a:buClr>
                <a:srgbClr val="A3A3A3"/>
              </a:buClr>
              <a:buSzPct val="80000"/>
              <a:buFont typeface="Lucida Grande" pitchFamily="123"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3pPr>
            <a:lvl4pPr marL="1600200" indent="-228600">
              <a:spcBef>
                <a:spcPts val="900"/>
              </a:spcBef>
              <a:buClr>
                <a:srgbClr val="A3A3A3"/>
              </a:buClr>
              <a:buSzPct val="8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4pPr>
            <a:lvl5pPr marL="2057400" indent="-228600">
              <a:spcBef>
                <a:spcPts val="900"/>
              </a:spcBef>
              <a:buClr>
                <a:srgbClr val="A3A3A3"/>
              </a:buClr>
              <a:buSzPct val="7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5pPr>
            <a:lvl6pPr marL="2514600" indent="-228600" defTabSz="457200" fontAlgn="base">
              <a:spcBef>
                <a:spcPts val="900"/>
              </a:spcBef>
              <a:spcAft>
                <a:spcPct val="0"/>
              </a:spcAft>
              <a:buClr>
                <a:srgbClr val="A3A3A3"/>
              </a:buClr>
              <a:buSzPct val="7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6pPr>
            <a:lvl7pPr marL="2971800" indent="-228600" defTabSz="457200" fontAlgn="base">
              <a:spcBef>
                <a:spcPts val="900"/>
              </a:spcBef>
              <a:spcAft>
                <a:spcPct val="0"/>
              </a:spcAft>
              <a:buClr>
                <a:srgbClr val="A3A3A3"/>
              </a:buClr>
              <a:buSzPct val="7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7pPr>
            <a:lvl8pPr marL="3429000" indent="-228600" defTabSz="457200" fontAlgn="base">
              <a:spcBef>
                <a:spcPts val="900"/>
              </a:spcBef>
              <a:spcAft>
                <a:spcPct val="0"/>
              </a:spcAft>
              <a:buClr>
                <a:srgbClr val="A3A3A3"/>
              </a:buClr>
              <a:buSzPct val="7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8pPr>
            <a:lvl9pPr marL="3886200" indent="-228600" defTabSz="457200" fontAlgn="base">
              <a:spcBef>
                <a:spcPts val="900"/>
              </a:spcBef>
              <a:spcAft>
                <a:spcPct val="0"/>
              </a:spcAft>
              <a:buClr>
                <a:srgbClr val="A3A3A3"/>
              </a:buClr>
              <a:buSzPct val="70000"/>
              <a:buFont typeface="Arial" pitchFamily="34" charset="0"/>
              <a:buChar char="●"/>
              <a:tabLst>
                <a:tab pos="723900" algn="l"/>
                <a:tab pos="1435100" algn="l"/>
                <a:tab pos="2159000" algn="l"/>
                <a:tab pos="2870200" algn="l"/>
                <a:tab pos="3594100" algn="l"/>
                <a:tab pos="4305300" algn="l"/>
                <a:tab pos="5029200" algn="l"/>
                <a:tab pos="5740400" algn="l"/>
                <a:tab pos="6464300" algn="l"/>
                <a:tab pos="7175500" algn="l"/>
                <a:tab pos="7899400" algn="l"/>
              </a:tabLst>
              <a:defRPr sz="1200">
                <a:solidFill>
                  <a:schemeClr val="tx1"/>
                </a:solidFill>
                <a:latin typeface="Arial" pitchFamily="34" charset="0"/>
                <a:ea typeface="MS PGothic" pitchFamily="34" charset="-128"/>
              </a:defRPr>
            </a:lvl9pPr>
          </a:lstStyle>
          <a:p>
            <a:pPr marL="0" indent="0" eaLnBrk="1" hangingPunct="1">
              <a:buSzTx/>
              <a:buNone/>
            </a:pPr>
            <a:endParaRPr lang="en-GB" altLang="de-DE" dirty="0"/>
          </a:p>
          <a:p>
            <a:pPr eaLnBrk="1" hangingPunct="1">
              <a:spcBef>
                <a:spcPts val="0"/>
              </a:spcBef>
              <a:buSzTx/>
            </a:pPr>
            <a:r>
              <a:rPr lang="en-GB" altLang="de-DE" b="1" dirty="0"/>
              <a:t>Voraussetzung für eine Entschädigung</a:t>
            </a:r>
            <a:r>
              <a:rPr lang="en-GB" altLang="de-DE" b="1" dirty="0" smtClean="0"/>
              <a:t>:</a:t>
            </a:r>
            <a:endParaRPr lang="en-GB" altLang="de-DE" b="1" dirty="0"/>
          </a:p>
          <a:p>
            <a:pPr lvl="1" eaLnBrk="1" hangingPunct="1">
              <a:spcBef>
                <a:spcPts val="600"/>
              </a:spcBef>
              <a:buClr>
                <a:srgbClr val="FB4242"/>
              </a:buClr>
            </a:pPr>
            <a:r>
              <a:rPr lang="en-GB" altLang="de-DE" dirty="0"/>
              <a:t>Ausreichendes Limit beantragt </a:t>
            </a:r>
          </a:p>
          <a:p>
            <a:pPr lvl="1" eaLnBrk="1" hangingPunct="1">
              <a:spcBef>
                <a:spcPts val="600"/>
              </a:spcBef>
              <a:buClr>
                <a:srgbClr val="FB4242"/>
              </a:buClr>
            </a:pPr>
            <a:r>
              <a:rPr lang="en-GB" altLang="de-DE" dirty="0"/>
              <a:t>Benachrichtigung über die Anfechtung an Atradius, ggf. in Absprache rechtliche Überprüfung</a:t>
            </a:r>
          </a:p>
          <a:p>
            <a:pPr lvl="1" eaLnBrk="1" hangingPunct="1">
              <a:spcBef>
                <a:spcPts val="600"/>
              </a:spcBef>
              <a:buClr>
                <a:srgbClr val="FB4242"/>
              </a:buClr>
            </a:pPr>
            <a:r>
              <a:rPr lang="en-GB" altLang="de-DE" dirty="0"/>
              <a:t>Anmeldung der Forderung im </a:t>
            </a:r>
            <a:r>
              <a:rPr lang="en-GB" altLang="de-DE" dirty="0" smtClean="0"/>
              <a:t>Insolvenzverfahren</a:t>
            </a:r>
          </a:p>
          <a:p>
            <a:pPr lvl="1" eaLnBrk="1" hangingPunct="1">
              <a:buClr>
                <a:srgbClr val="FB4242"/>
              </a:buClr>
            </a:pPr>
            <a:endParaRPr lang="en-GB" altLang="de-DE" dirty="0"/>
          </a:p>
          <a:p>
            <a:pPr eaLnBrk="1" hangingPunct="1">
              <a:spcBef>
                <a:spcPts val="0"/>
              </a:spcBef>
              <a:buSzTx/>
            </a:pPr>
            <a:r>
              <a:rPr lang="en-GB" altLang="de-DE" dirty="0"/>
              <a:t>Entschädigung erfolgt begrenzt auf die Höhe des versicherten Prozentsatzes des gültigen </a:t>
            </a:r>
            <a:r>
              <a:rPr lang="en-GB" altLang="de-DE" dirty="0" smtClean="0"/>
              <a:t>Kreditlimits</a:t>
            </a:r>
            <a:endParaRPr lang="en-GB" altLang="de-DE" dirty="0"/>
          </a:p>
        </p:txBody>
      </p:sp>
      <p:sp>
        <p:nvSpPr>
          <p:cNvPr id="113670" name="Inhaltsplatzhalter 6"/>
          <p:cNvSpPr txBox="1">
            <a:spLocks/>
          </p:cNvSpPr>
          <p:nvPr/>
        </p:nvSpPr>
        <p:spPr bwMode="auto">
          <a:xfrm>
            <a:off x="242879" y="764704"/>
            <a:ext cx="8329613" cy="92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sz="2400">
                <a:solidFill>
                  <a:schemeClr val="tx1"/>
                </a:solidFill>
                <a:latin typeface="Arial" pitchFamily="34" charset="0"/>
                <a:ea typeface="MS PGothic" pitchFamily="34" charset="-128"/>
              </a:defRPr>
            </a:lvl1pPr>
            <a:lvl2pPr marL="742950" indent="-285750">
              <a:defRPr sz="2400">
                <a:solidFill>
                  <a:schemeClr val="tx1"/>
                </a:solidFill>
                <a:latin typeface="Arial" pitchFamily="34" charset="0"/>
                <a:ea typeface="MS PGothic" pitchFamily="34" charset="-128"/>
              </a:defRPr>
            </a:lvl2pPr>
            <a:lvl3pPr marL="1143000" indent="-228600">
              <a:defRPr sz="2400">
                <a:solidFill>
                  <a:schemeClr val="tx1"/>
                </a:solidFill>
                <a:latin typeface="Arial" pitchFamily="34" charset="0"/>
                <a:ea typeface="MS PGothic" pitchFamily="34" charset="-128"/>
              </a:defRPr>
            </a:lvl3pPr>
            <a:lvl4pPr marL="1600200" indent="-228600">
              <a:defRPr sz="2400">
                <a:solidFill>
                  <a:schemeClr val="tx1"/>
                </a:solidFill>
                <a:latin typeface="Arial" pitchFamily="34" charset="0"/>
                <a:ea typeface="MS PGothic" pitchFamily="34" charset="-128"/>
              </a:defRPr>
            </a:lvl4pPr>
            <a:lvl5pPr marL="2057400" indent="-228600">
              <a:defRPr sz="2400">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Arial" pitchFamily="34" charset="0"/>
                <a:ea typeface="MS PGothic" pitchFamily="34" charset="-128"/>
              </a:defRPr>
            </a:lvl9pPr>
          </a:lstStyle>
          <a:p>
            <a:pPr eaLnBrk="1" hangingPunct="1">
              <a:spcBef>
                <a:spcPts val="938"/>
              </a:spcBef>
              <a:buClr>
                <a:srgbClr val="FB4242"/>
              </a:buClr>
              <a:buFont typeface="Lucida Grande" pitchFamily="123" charset="0"/>
              <a:buNone/>
            </a:pPr>
            <a:r>
              <a:rPr lang="en-GB" altLang="de-DE" sz="1400" b="1" dirty="0">
                <a:cs typeface="Arial" pitchFamily="34" charset="0"/>
              </a:rPr>
              <a:t>Grundsatz: </a:t>
            </a:r>
            <a:endParaRPr lang="en-GB" altLang="de-DE" sz="1400" b="1" dirty="0" smtClean="0">
              <a:cs typeface="Arial" pitchFamily="34" charset="0"/>
            </a:endParaRPr>
          </a:p>
          <a:p>
            <a:pPr eaLnBrk="1" hangingPunct="1">
              <a:spcBef>
                <a:spcPts val="938"/>
              </a:spcBef>
              <a:buClr>
                <a:srgbClr val="FB4242"/>
              </a:buClr>
              <a:buFont typeface="Lucida Grande" pitchFamily="123" charset="0"/>
              <a:buNone/>
            </a:pPr>
            <a:r>
              <a:rPr lang="en-GB" altLang="de-DE" sz="1400" dirty="0" smtClean="0">
                <a:cs typeface="Arial" pitchFamily="34" charset="0"/>
              </a:rPr>
              <a:t>Nach §144 </a:t>
            </a:r>
            <a:r>
              <a:rPr lang="en-GB" altLang="de-DE" sz="1400" dirty="0">
                <a:cs typeface="Arial" pitchFamily="34" charset="0"/>
              </a:rPr>
              <a:t>Absatz 1 Insolvenzordnung lebt die ursprüngliche Forderung nach Rückerstattung der angefochtenen Zahlung wieder auf.</a:t>
            </a:r>
          </a:p>
          <a:p>
            <a:pPr eaLnBrk="1" hangingPunct="1">
              <a:spcBef>
                <a:spcPts val="938"/>
              </a:spcBef>
              <a:buClr>
                <a:srgbClr val="FB4242"/>
              </a:buClr>
              <a:buFont typeface="Lucida Grande" pitchFamily="123" charset="0"/>
              <a:buNone/>
            </a:pPr>
            <a:endParaRPr lang="en-GB" altLang="de-DE" sz="1800" dirty="0"/>
          </a:p>
        </p:txBody>
      </p:sp>
      <p:sp>
        <p:nvSpPr>
          <p:cNvPr id="10" name="sVisual"/>
          <p:cNvSpPr/>
          <p:nvPr/>
        </p:nvSpPr>
        <p:spPr>
          <a:xfrm>
            <a:off x="242879" y="4221088"/>
            <a:ext cx="8326848" cy="1872208"/>
          </a:xfrm>
          <a:prstGeom prst="rect">
            <a:avLst/>
          </a:prstGeom>
          <a:blipFill>
            <a:blip r:embed="rId2"/>
            <a:stretch>
              <a:fillRect/>
            </a:stretch>
          </a:blipFill>
          <a:ln w="25400" cap="flat" cmpd="sng" algn="ctr">
            <a:noFill/>
            <a:prstDash val="solid"/>
          </a:ln>
          <a:effectLst/>
          <a:extLst>
            <a:ext uri="{91240B29-F687-4F45-9708-019B960494DF}">
              <a14:hiddenLine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Fußzeilenplatzhalter 1"/>
          <p:cNvSpPr>
            <a:spLocks noGrp="1"/>
          </p:cNvSpPr>
          <p:nvPr>
            <p:ph type="ftr" sz="quarter" idx="10"/>
          </p:nvPr>
        </p:nvSpPr>
        <p:spPr/>
        <p:txBody>
          <a:bodyPr/>
          <a:lstStyle/>
          <a:p>
            <a:r>
              <a:rPr lang="de-DE" altLang="de-DE" dirty="0" smtClean="0"/>
              <a:t>Mineralölseminar – Michael </a:t>
            </a:r>
            <a:r>
              <a:rPr lang="de-DE" altLang="de-DE" dirty="0" err="1" smtClean="0"/>
              <a:t>Maderer</a:t>
            </a:r>
            <a:r>
              <a:rPr lang="de-DE" altLang="de-DE" dirty="0" smtClean="0"/>
              <a:t> -  2016-10-27</a:t>
            </a:r>
            <a:endParaRPr lang="de-DE" altLang="de-DE" dirty="0"/>
          </a:p>
        </p:txBody>
      </p:sp>
    </p:spTree>
    <p:extLst>
      <p:ext uri="{BB962C8B-B14F-4D97-AF65-F5344CB8AC3E}">
        <p14:creationId xmlns:p14="http://schemas.microsoft.com/office/powerpoint/2010/main" val="62663416"/>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179512" y="1448672"/>
            <a:ext cx="4870802" cy="5409328"/>
          </a:xfrm>
        </p:spPr>
        <p:txBody>
          <a:bodyPr>
            <a:normAutofit/>
          </a:bodyPr>
          <a:lstStyle/>
          <a:p>
            <a:pPr marL="538163" lvl="1" indent="-285750">
              <a:buClr>
                <a:srgbClr val="FF0000"/>
              </a:buClr>
              <a:buSzPct val="140000"/>
              <a:buFont typeface="Wingdings" panose="05000000000000000000" pitchFamily="2" charset="2"/>
              <a:buChar char="§"/>
              <a:defRPr/>
            </a:pPr>
            <a:r>
              <a:rPr lang="de-DE" sz="1400" dirty="0" smtClean="0">
                <a:solidFill>
                  <a:schemeClr val="tx1"/>
                </a:solidFill>
                <a:cs typeface="Arial" charset="0"/>
              </a:rPr>
              <a:t>Kein separater Vertrag  </a:t>
            </a:r>
          </a:p>
          <a:p>
            <a:pPr marL="252413" lvl="1" indent="0">
              <a:buClr>
                <a:srgbClr val="FF0000"/>
              </a:buClr>
              <a:buSzPct val="140000"/>
              <a:buNone/>
              <a:defRPr/>
            </a:pPr>
            <a:r>
              <a:rPr lang="de-DE" sz="1400" dirty="0">
                <a:solidFill>
                  <a:schemeClr val="tx1"/>
                </a:solidFill>
                <a:cs typeface="Arial" charset="0"/>
              </a:rPr>
              <a:t> </a:t>
            </a:r>
            <a:r>
              <a:rPr lang="de-DE" sz="1400" dirty="0" smtClean="0">
                <a:solidFill>
                  <a:schemeClr val="tx1"/>
                </a:solidFill>
                <a:cs typeface="Arial" charset="0"/>
              </a:rPr>
              <a:t>     - Einfache Ergänzung zum Kreditversicherungsvertrag</a:t>
            </a:r>
          </a:p>
          <a:p>
            <a:pPr marL="252413" lvl="1" indent="0">
              <a:buClr>
                <a:srgbClr val="FF0000"/>
              </a:buClr>
              <a:buSzPct val="140000"/>
              <a:buNone/>
              <a:defRPr/>
            </a:pPr>
            <a:endParaRPr lang="de-DE" sz="1400" dirty="0">
              <a:solidFill>
                <a:schemeClr val="tx1"/>
              </a:solidFill>
              <a:cs typeface="Arial" charset="0"/>
            </a:endParaRPr>
          </a:p>
          <a:p>
            <a:pPr marL="538163" lvl="1" indent="-285750">
              <a:lnSpc>
                <a:spcPct val="100000"/>
              </a:lnSpc>
              <a:buClr>
                <a:srgbClr val="FF0000"/>
              </a:buClr>
              <a:buSzPct val="140000"/>
              <a:buFont typeface="Wingdings" panose="05000000000000000000" pitchFamily="2" charset="2"/>
              <a:buChar char="§"/>
              <a:defRPr/>
            </a:pPr>
            <a:r>
              <a:rPr lang="de-DE" sz="1400" b="1" u="sng" dirty="0" smtClean="0">
                <a:solidFill>
                  <a:schemeClr val="tx1"/>
                </a:solidFill>
                <a:cs typeface="Arial" charset="0"/>
              </a:rPr>
              <a:t>Rückdeckung</a:t>
            </a:r>
            <a:r>
              <a:rPr lang="de-DE" sz="1400" dirty="0" smtClean="0">
                <a:solidFill>
                  <a:schemeClr val="tx1"/>
                </a:solidFill>
                <a:cs typeface="Arial" charset="0"/>
              </a:rPr>
              <a:t> </a:t>
            </a:r>
            <a:r>
              <a:rPr lang="de-DE" sz="1400" dirty="0">
                <a:solidFill>
                  <a:schemeClr val="tx1"/>
                </a:solidFill>
                <a:cs typeface="Arial" charset="0"/>
              </a:rPr>
              <a:t>(Anfechtungen </a:t>
            </a:r>
            <a:r>
              <a:rPr lang="de-DE" sz="1400" dirty="0" smtClean="0">
                <a:solidFill>
                  <a:schemeClr val="tx1"/>
                </a:solidFill>
                <a:cs typeface="Arial" charset="0"/>
              </a:rPr>
              <a:t>von vor Vertragsbeginn erhaltener </a:t>
            </a:r>
            <a:r>
              <a:rPr lang="de-DE" sz="1400" dirty="0">
                <a:solidFill>
                  <a:schemeClr val="tx1"/>
                </a:solidFill>
                <a:cs typeface="Arial" charset="0"/>
              </a:rPr>
              <a:t>Zahlungen): </a:t>
            </a:r>
            <a:endParaRPr lang="de-DE" sz="1400" dirty="0" smtClean="0">
              <a:solidFill>
                <a:schemeClr val="tx1"/>
              </a:solidFill>
              <a:cs typeface="Arial" charset="0"/>
            </a:endParaRPr>
          </a:p>
          <a:p>
            <a:pPr marL="252413" lvl="1" indent="0">
              <a:buClr>
                <a:srgbClr val="FF0000"/>
              </a:buClr>
              <a:buSzPct val="140000"/>
              <a:buNone/>
              <a:defRPr/>
            </a:pPr>
            <a:endParaRPr lang="de-DE" sz="1400" dirty="0" smtClean="0">
              <a:solidFill>
                <a:schemeClr val="tx1"/>
              </a:solidFill>
              <a:cs typeface="Arial" charset="0"/>
            </a:endParaRPr>
          </a:p>
          <a:p>
            <a:pPr marL="742950" lvl="1" indent="-285750">
              <a:lnSpc>
                <a:spcPct val="100000"/>
              </a:lnSpc>
              <a:buClr>
                <a:srgbClr val="FF0000"/>
              </a:buClr>
              <a:buSzPct val="140000"/>
              <a:buFont typeface="Wingdings" panose="05000000000000000000" pitchFamily="2" charset="2"/>
              <a:buChar char="§"/>
              <a:defRPr/>
            </a:pPr>
            <a:r>
              <a:rPr lang="de-DE" sz="1400" dirty="0" smtClean="0">
                <a:solidFill>
                  <a:schemeClr val="tx1"/>
                </a:solidFill>
                <a:cs typeface="Arial" charset="0"/>
              </a:rPr>
              <a:t>Bis </a:t>
            </a:r>
            <a:r>
              <a:rPr lang="de-DE" sz="1400" dirty="0">
                <a:solidFill>
                  <a:schemeClr val="tx1"/>
                </a:solidFill>
                <a:cs typeface="Arial" charset="0"/>
              </a:rPr>
              <a:t>max. 10 Jahre </a:t>
            </a:r>
            <a:r>
              <a:rPr lang="de-DE" sz="1400" dirty="0" smtClean="0">
                <a:solidFill>
                  <a:schemeClr val="tx1"/>
                </a:solidFill>
                <a:cs typeface="Arial" charset="0"/>
              </a:rPr>
              <a:t>für Neu- und Bestandskunden</a:t>
            </a:r>
            <a:endParaRPr lang="de-DE" sz="1400" dirty="0">
              <a:solidFill>
                <a:schemeClr val="tx1"/>
              </a:solidFill>
              <a:cs typeface="Arial" charset="0"/>
            </a:endParaRPr>
          </a:p>
          <a:p>
            <a:pPr marL="742950" lvl="1" indent="-285750">
              <a:lnSpc>
                <a:spcPct val="100000"/>
              </a:lnSpc>
              <a:buClr>
                <a:srgbClr val="FF0000"/>
              </a:buClr>
              <a:buSzPct val="140000"/>
              <a:buFont typeface="Wingdings" panose="05000000000000000000" pitchFamily="2" charset="2"/>
              <a:buChar char="§"/>
              <a:defRPr/>
            </a:pPr>
            <a:r>
              <a:rPr lang="de-DE" sz="1400" dirty="0" smtClean="0">
                <a:solidFill>
                  <a:schemeClr val="tx1"/>
                </a:solidFill>
                <a:cs typeface="Arial" charset="0"/>
              </a:rPr>
              <a:t>Deckungsvolumina von 300.000 bis 3 Mio. Euro,  </a:t>
            </a:r>
          </a:p>
          <a:p>
            <a:pPr marL="457200" lvl="1" indent="0">
              <a:lnSpc>
                <a:spcPct val="100000"/>
              </a:lnSpc>
              <a:spcBef>
                <a:spcPts val="0"/>
              </a:spcBef>
              <a:buClr>
                <a:srgbClr val="FF0000"/>
              </a:buClr>
              <a:buSzPct val="140000"/>
              <a:buNone/>
              <a:defRPr/>
            </a:pPr>
            <a:r>
              <a:rPr lang="de-DE" sz="1400" dirty="0">
                <a:solidFill>
                  <a:schemeClr val="tx1"/>
                </a:solidFill>
                <a:cs typeface="Arial" charset="0"/>
                <a:sym typeface="Wingdings" panose="05000000000000000000" pitchFamily="2" charset="2"/>
              </a:rPr>
              <a:t> </a:t>
            </a:r>
            <a:r>
              <a:rPr lang="de-DE" sz="1400" dirty="0" smtClean="0">
                <a:solidFill>
                  <a:schemeClr val="tx1"/>
                </a:solidFill>
                <a:cs typeface="Arial" charset="0"/>
                <a:sym typeface="Wingdings" panose="05000000000000000000" pitchFamily="2" charset="2"/>
              </a:rPr>
              <a:t>     auf Anfrage auch bis zu 10 Mio. Euro</a:t>
            </a:r>
            <a:endParaRPr lang="de-DE" sz="1400" dirty="0">
              <a:solidFill>
                <a:schemeClr val="tx1"/>
              </a:solidFill>
              <a:cs typeface="Arial" charset="0"/>
              <a:sym typeface="Wingdings" panose="05000000000000000000" pitchFamily="2" charset="2"/>
            </a:endParaRPr>
          </a:p>
          <a:p>
            <a:pPr marL="742950" lvl="1" indent="-285750">
              <a:lnSpc>
                <a:spcPct val="100000"/>
              </a:lnSpc>
              <a:buClr>
                <a:srgbClr val="FF0000"/>
              </a:buClr>
              <a:buSzPct val="140000"/>
              <a:buFont typeface="Wingdings" panose="05000000000000000000" pitchFamily="2" charset="2"/>
              <a:buChar char="§"/>
              <a:defRPr/>
            </a:pPr>
            <a:r>
              <a:rPr lang="de-DE" sz="1400" dirty="0" smtClean="0">
                <a:solidFill>
                  <a:schemeClr val="tx1"/>
                </a:solidFill>
                <a:cs typeface="Arial" charset="0"/>
                <a:sym typeface="Wingdings" panose="05000000000000000000" pitchFamily="2" charset="2"/>
              </a:rPr>
              <a:t>Deckungssumme steht in voller Höhe für bereits erhaltene sowie künftige Zahlungen aus L+L gemeinsam zur Verfügung</a:t>
            </a:r>
          </a:p>
          <a:p>
            <a:pPr marL="457200" lvl="1" indent="0">
              <a:lnSpc>
                <a:spcPct val="100000"/>
              </a:lnSpc>
              <a:buClr>
                <a:srgbClr val="FF0000"/>
              </a:buClr>
              <a:buSzPct val="140000"/>
              <a:buNone/>
              <a:defRPr/>
            </a:pPr>
            <a:endParaRPr lang="de-DE" sz="1400" dirty="0">
              <a:solidFill>
                <a:schemeClr val="tx1"/>
              </a:solidFill>
              <a:cs typeface="Arial" charset="0"/>
              <a:sym typeface="Wingdings" panose="05000000000000000000" pitchFamily="2" charset="2"/>
            </a:endParaRPr>
          </a:p>
          <a:p>
            <a:pPr marL="538163" lvl="1" indent="-285750">
              <a:buClr>
                <a:srgbClr val="FF0000"/>
              </a:buClr>
              <a:buSzPct val="140000"/>
              <a:buFont typeface="Wingdings" panose="05000000000000000000" pitchFamily="2" charset="2"/>
              <a:buChar char="§"/>
              <a:defRPr/>
            </a:pPr>
            <a:r>
              <a:rPr lang="de-DE" sz="1400" dirty="0" smtClean="0">
                <a:solidFill>
                  <a:schemeClr val="tx1"/>
                </a:solidFill>
                <a:cs typeface="Arial" charset="0"/>
                <a:sym typeface="Wingdings" panose="05000000000000000000" pitchFamily="2" charset="2"/>
              </a:rPr>
              <a:t>Aushaftung </a:t>
            </a:r>
          </a:p>
          <a:p>
            <a:pPr marL="252413" lvl="1" indent="0">
              <a:buClr>
                <a:srgbClr val="FF0000"/>
              </a:buClr>
              <a:buSzPct val="140000"/>
              <a:buNone/>
              <a:defRPr/>
            </a:pPr>
            <a:endParaRPr lang="de-DE" sz="1400" dirty="0" smtClean="0">
              <a:solidFill>
                <a:schemeClr val="tx1"/>
              </a:solidFill>
              <a:cs typeface="Arial" charset="0"/>
              <a:sym typeface="Wingdings" panose="05000000000000000000" pitchFamily="2" charset="2"/>
            </a:endParaRPr>
          </a:p>
          <a:p>
            <a:pPr marL="538163" lvl="1" indent="-285750">
              <a:lnSpc>
                <a:spcPct val="100000"/>
              </a:lnSpc>
              <a:buClr>
                <a:srgbClr val="FF0000"/>
              </a:buClr>
              <a:buSzPct val="140000"/>
              <a:buFont typeface="Wingdings" panose="05000000000000000000" pitchFamily="2" charset="2"/>
              <a:buChar char="§"/>
              <a:defRPr/>
            </a:pPr>
            <a:r>
              <a:rPr lang="de-DE" sz="1400" dirty="0" smtClean="0">
                <a:solidFill>
                  <a:schemeClr val="tx1"/>
                </a:solidFill>
                <a:cs typeface="Arial" charset="0"/>
                <a:sym typeface="Wingdings" panose="05000000000000000000" pitchFamily="2" charset="2"/>
              </a:rPr>
              <a:t>Mitversicherung </a:t>
            </a:r>
            <a:r>
              <a:rPr lang="de-DE" sz="1400" dirty="0">
                <a:solidFill>
                  <a:schemeClr val="tx1"/>
                </a:solidFill>
                <a:cs typeface="Arial" charset="0"/>
                <a:sym typeface="Wingdings" panose="05000000000000000000" pitchFamily="2" charset="2"/>
              </a:rPr>
              <a:t>von Anwaltskosten zur Schadenabwehr </a:t>
            </a:r>
            <a:endParaRPr lang="de-DE" sz="1400" dirty="0" smtClean="0">
              <a:solidFill>
                <a:schemeClr val="tx1"/>
              </a:solidFill>
              <a:cs typeface="Arial" charset="0"/>
              <a:sym typeface="Wingdings" panose="05000000000000000000" pitchFamily="2" charset="2"/>
            </a:endParaRPr>
          </a:p>
          <a:p>
            <a:pPr marL="0" indent="0">
              <a:buNone/>
            </a:pPr>
            <a:endParaRPr lang="de-DE" sz="1400" dirty="0"/>
          </a:p>
        </p:txBody>
      </p:sp>
      <p:sp>
        <p:nvSpPr>
          <p:cNvPr id="3" name="Titel 2"/>
          <p:cNvSpPr>
            <a:spLocks noGrp="1"/>
          </p:cNvSpPr>
          <p:nvPr>
            <p:ph type="title"/>
          </p:nvPr>
        </p:nvSpPr>
        <p:spPr>
          <a:xfrm>
            <a:off x="464851" y="260648"/>
            <a:ext cx="8568000" cy="490066"/>
          </a:xfrm>
        </p:spPr>
        <p:txBody>
          <a:bodyPr>
            <a:normAutofit fontScale="90000"/>
          </a:bodyPr>
          <a:lstStyle/>
          <a:p>
            <a:r>
              <a:rPr lang="de-DE" altLang="de-DE" dirty="0" err="1" smtClean="0"/>
              <a:t>Atradius</a:t>
            </a:r>
            <a:r>
              <a:rPr lang="de-DE" altLang="de-DE" dirty="0" smtClean="0"/>
              <a:t> – Schutz bei Insolvenzanfechtung</a:t>
            </a:r>
            <a:endParaRPr lang="de-DE" dirty="0"/>
          </a:p>
        </p:txBody>
      </p:sp>
      <p:sp>
        <p:nvSpPr>
          <p:cNvPr id="5" name="Foliennummernplatzhalter 4"/>
          <p:cNvSpPr>
            <a:spLocks noGrp="1"/>
          </p:cNvSpPr>
          <p:nvPr>
            <p:ph type="sldNum" sz="quarter" idx="4294967295"/>
          </p:nvPr>
        </p:nvSpPr>
        <p:spPr>
          <a:xfrm>
            <a:off x="8622000" y="6458400"/>
            <a:ext cx="324000" cy="144000"/>
          </a:xfrm>
          <a:prstGeom prst="rect">
            <a:avLst/>
          </a:prstGeom>
        </p:spPr>
        <p:txBody>
          <a:bodyPr/>
          <a:lstStyle/>
          <a:p>
            <a:fld id="{9AEFD468-13DB-4482-BA06-D549E20FEF9C}" type="slidenum">
              <a:rPr lang="en-GB" sz="800" smtClean="0"/>
              <a:pPr/>
              <a:t>132</a:t>
            </a:fld>
            <a:endParaRPr lang="en-GB" sz="800" dirty="0"/>
          </a:p>
        </p:txBody>
      </p:sp>
      <p:sp>
        <p:nvSpPr>
          <p:cNvPr id="7" name="Textfeld 6"/>
          <p:cNvSpPr txBox="1"/>
          <p:nvPr/>
        </p:nvSpPr>
        <p:spPr>
          <a:xfrm>
            <a:off x="368541" y="942545"/>
            <a:ext cx="4515980" cy="338554"/>
          </a:xfrm>
          <a:prstGeom prst="rect">
            <a:avLst/>
          </a:prstGeom>
          <a:noFill/>
        </p:spPr>
        <p:txBody>
          <a:bodyPr wrap="none" rtlCol="0">
            <a:spAutoFit/>
          </a:bodyPr>
          <a:lstStyle/>
          <a:p>
            <a:r>
              <a:rPr lang="de-DE" sz="1600" b="1" dirty="0" smtClean="0"/>
              <a:t>Bezahlte Rechnungen sollen bezahlt bleiben</a:t>
            </a:r>
            <a:endParaRPr lang="de-DE" sz="1600" b="1" dirty="0"/>
          </a:p>
        </p:txBody>
      </p:sp>
      <p:pic>
        <p:nvPicPr>
          <p:cNvPr id="8218" name="Picture 26" descr="C:\Users\DEATHO1\Pictures\Hammer778x210.png"/>
          <p:cNvPicPr>
            <a:picLocks noChangeAspect="1" noChangeArrowheads="1"/>
          </p:cNvPicPr>
          <p:nvPr/>
        </p:nvPicPr>
        <p:blipFill rotWithShape="1">
          <a:blip r:embed="rId2">
            <a:extLst>
              <a:ext uri="{28A0092B-C50C-407E-A947-70E740481C1C}">
                <a14:useLocalDpi xmlns:a14="http://schemas.microsoft.com/office/drawing/2010/main" val="0"/>
              </a:ext>
            </a:extLst>
          </a:blip>
          <a:srcRect l="10916" r="44405"/>
          <a:stretch/>
        </p:blipFill>
        <p:spPr bwMode="auto">
          <a:xfrm>
            <a:off x="5220072" y="1484784"/>
            <a:ext cx="3691000" cy="166432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pic>
        <p:nvPicPr>
          <p:cNvPr id="8220" name="Picture 28"/>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939" t="39067" r="36475" b="25061"/>
          <a:stretch/>
        </p:blipFill>
        <p:spPr bwMode="auto">
          <a:xfrm>
            <a:off x="5220072" y="4293096"/>
            <a:ext cx="3835016" cy="16643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224" name="Picture 32" descr="https://cuco2o14.files.wordpress.com/2014/08/1311089af7b79791afa18d2bc2b63ca09bda37.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1775" t="6631" r="8936" b="30580"/>
          <a:stretch/>
        </p:blipFill>
        <p:spPr bwMode="auto">
          <a:xfrm>
            <a:off x="5364088" y="2060848"/>
            <a:ext cx="1594639" cy="1664321"/>
          </a:xfrm>
          <a:prstGeom prst="rect">
            <a:avLst/>
          </a:prstGeom>
          <a:noFill/>
          <a:ln w="3175">
            <a:solidFill>
              <a:schemeClr val="tx1"/>
            </a:solidFill>
          </a:ln>
          <a:extLst>
            <a:ext uri="{909E8E84-426E-40DD-AFC4-6F175D3DCCD1}">
              <a14:hiddenFill xmlns:a14="http://schemas.microsoft.com/office/drawing/2010/main">
                <a:solidFill>
                  <a:srgbClr val="FFFFFF"/>
                </a:solidFill>
              </a14:hiddenFill>
            </a:ext>
          </a:extLst>
        </p:spPr>
      </p:pic>
      <p:sp>
        <p:nvSpPr>
          <p:cNvPr id="4" name="Fußzeilenplatzhalter 3"/>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Tree>
    <p:extLst>
      <p:ext uri="{BB962C8B-B14F-4D97-AF65-F5344CB8AC3E}">
        <p14:creationId xmlns:p14="http://schemas.microsoft.com/office/powerpoint/2010/main" val="215545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251520" y="972000"/>
            <a:ext cx="8712968" cy="5220000"/>
          </a:xfrm>
        </p:spPr>
        <p:txBody>
          <a:bodyPr>
            <a:normAutofit fontScale="92500" lnSpcReduction="20000"/>
          </a:bodyPr>
          <a:lstStyle/>
          <a:p>
            <a:pPr marL="0" indent="0">
              <a:buNone/>
            </a:pPr>
            <a:endParaRPr lang="de-DE" sz="1400" dirty="0" smtClean="0">
              <a:solidFill>
                <a:schemeClr val="tx1"/>
              </a:solidFill>
            </a:endParaRPr>
          </a:p>
          <a:p>
            <a:pPr marL="0" indent="0">
              <a:buNone/>
            </a:pPr>
            <a:r>
              <a:rPr lang="de-DE" sz="1400" dirty="0">
                <a:solidFill>
                  <a:schemeClr val="tx1"/>
                </a:solidFill>
              </a:rPr>
              <a:t>	</a:t>
            </a:r>
            <a:r>
              <a:rPr lang="de-DE" sz="1400" smtClean="0">
                <a:solidFill>
                  <a:schemeClr val="tx1"/>
                </a:solidFill>
              </a:rPr>
              <a:t>Kreditlimit                                                  100.000 </a:t>
            </a:r>
            <a:r>
              <a:rPr lang="de-DE" sz="1400" dirty="0" smtClean="0">
                <a:solidFill>
                  <a:schemeClr val="tx1"/>
                </a:solidFill>
              </a:rPr>
              <a:t>€</a:t>
            </a:r>
          </a:p>
          <a:p>
            <a:pPr marL="0" indent="0">
              <a:buNone/>
            </a:pPr>
            <a:r>
              <a:rPr lang="de-DE" sz="1400" dirty="0">
                <a:solidFill>
                  <a:schemeClr val="tx1"/>
                </a:solidFill>
              </a:rPr>
              <a:t>	</a:t>
            </a:r>
            <a:r>
              <a:rPr lang="de-DE" sz="1400" dirty="0" smtClean="0">
                <a:solidFill>
                  <a:schemeClr val="tx1"/>
                </a:solidFill>
              </a:rPr>
              <a:t>Außenstand bei </a:t>
            </a:r>
            <a:r>
              <a:rPr lang="de-DE" sz="1400" smtClean="0">
                <a:solidFill>
                  <a:schemeClr val="tx1"/>
                </a:solidFill>
              </a:rPr>
              <a:t>Insolvenzeröffnung           90.000 </a:t>
            </a:r>
            <a:r>
              <a:rPr lang="de-DE" sz="1400" dirty="0" smtClean="0">
                <a:solidFill>
                  <a:schemeClr val="tx1"/>
                </a:solidFill>
              </a:rPr>
              <a:t>€</a:t>
            </a:r>
          </a:p>
          <a:p>
            <a:pPr marL="0" indent="0">
              <a:buNone/>
            </a:pPr>
            <a:r>
              <a:rPr lang="de-DE" sz="1400" dirty="0">
                <a:solidFill>
                  <a:schemeClr val="tx1"/>
                </a:solidFill>
              </a:rPr>
              <a:t>	</a:t>
            </a:r>
            <a:r>
              <a:rPr lang="de-DE" sz="1400" smtClean="0">
                <a:solidFill>
                  <a:schemeClr val="tx1"/>
                </a:solidFill>
              </a:rPr>
              <a:t>Anfechtungssumme                                    80.000 </a:t>
            </a:r>
            <a:r>
              <a:rPr lang="de-DE" sz="1400" dirty="0" smtClean="0">
                <a:solidFill>
                  <a:schemeClr val="tx1"/>
                </a:solidFill>
              </a:rPr>
              <a:t>€</a:t>
            </a:r>
          </a:p>
          <a:p>
            <a:pPr marL="0" indent="0">
              <a:buNone/>
            </a:pPr>
            <a:r>
              <a:rPr lang="de-DE" sz="1400" dirty="0" smtClean="0">
                <a:solidFill>
                  <a:schemeClr val="tx1"/>
                </a:solidFill>
              </a:rPr>
              <a:t>	</a:t>
            </a:r>
            <a:r>
              <a:rPr lang="de-DE" sz="1400" b="1" i="1" dirty="0" smtClean="0">
                <a:solidFill>
                  <a:schemeClr val="tx1"/>
                </a:solidFill>
              </a:rPr>
              <a:t>Entschädigung</a:t>
            </a:r>
            <a:r>
              <a:rPr lang="de-DE" sz="1400" b="1" i="1" smtClean="0">
                <a:solidFill>
                  <a:schemeClr val="tx1"/>
                </a:solidFill>
              </a:rPr>
              <a:t>:                                         </a:t>
            </a:r>
            <a:r>
              <a:rPr lang="de-DE" sz="1400" b="1" i="1" dirty="0" smtClean="0">
                <a:solidFill>
                  <a:schemeClr val="tx1"/>
                </a:solidFill>
              </a:rPr>
              <a:t>90.000 € im Rahmen des Limits </a:t>
            </a:r>
          </a:p>
          <a:p>
            <a:pPr marL="0" indent="0">
              <a:buNone/>
            </a:pPr>
            <a:r>
              <a:rPr lang="de-DE" sz="1400" b="1" i="1">
                <a:solidFill>
                  <a:schemeClr val="tx1"/>
                </a:solidFill>
              </a:rPr>
              <a:t> </a:t>
            </a:r>
            <a:r>
              <a:rPr lang="de-DE" sz="1400" b="1" i="1" smtClean="0">
                <a:solidFill>
                  <a:schemeClr val="tx1"/>
                </a:solidFill>
              </a:rPr>
              <a:t>                                                                     +   10.000 </a:t>
            </a:r>
            <a:r>
              <a:rPr lang="de-DE" sz="1400" b="1" i="1" dirty="0" smtClean="0">
                <a:solidFill>
                  <a:schemeClr val="tx1"/>
                </a:solidFill>
              </a:rPr>
              <a:t>€ Anfechtungssumme, im Rahmen des </a:t>
            </a:r>
            <a:r>
              <a:rPr lang="de-DE" sz="1400" b="1" i="1" smtClean="0">
                <a:solidFill>
                  <a:schemeClr val="tx1"/>
                </a:solidFill>
              </a:rPr>
              <a:t>Kreditlimits </a:t>
            </a:r>
          </a:p>
          <a:p>
            <a:pPr marL="0" indent="0">
              <a:buNone/>
            </a:pPr>
            <a:r>
              <a:rPr lang="de-DE" sz="1400" b="1">
                <a:solidFill>
                  <a:schemeClr val="tx1"/>
                </a:solidFill>
              </a:rPr>
              <a:t> </a:t>
            </a:r>
            <a:r>
              <a:rPr lang="de-DE" sz="1400" b="1" smtClean="0">
                <a:solidFill>
                  <a:schemeClr val="tx1"/>
                </a:solidFill>
              </a:rPr>
              <a:t>                                                                     </a:t>
            </a:r>
            <a:r>
              <a:rPr lang="de-DE" sz="1400" b="1" u="dbl" smtClean="0">
                <a:solidFill>
                  <a:schemeClr val="tx1"/>
                </a:solidFill>
              </a:rPr>
              <a:t>= 100.000 €</a:t>
            </a:r>
            <a:endParaRPr lang="de-DE" sz="1400" b="1" u="dbl" dirty="0" smtClean="0">
              <a:solidFill>
                <a:schemeClr val="tx1"/>
              </a:solidFill>
            </a:endParaRPr>
          </a:p>
          <a:p>
            <a:pPr marL="0" indent="0">
              <a:buNone/>
            </a:pPr>
            <a:endParaRPr lang="de-DE" dirty="0" smtClean="0">
              <a:solidFill>
                <a:schemeClr val="tx1"/>
              </a:solidFill>
            </a:endParaRPr>
          </a:p>
          <a:p>
            <a:pPr marL="0" indent="0">
              <a:buNone/>
            </a:pPr>
            <a:endParaRPr lang="de-DE" dirty="0" smtClean="0">
              <a:solidFill>
                <a:schemeClr val="tx1"/>
              </a:solidFill>
            </a:endParaRPr>
          </a:p>
          <a:p>
            <a:pPr marL="0" indent="0">
              <a:buNone/>
            </a:pPr>
            <a:r>
              <a:rPr lang="de-DE" sz="1400" dirty="0" smtClean="0">
                <a:solidFill>
                  <a:schemeClr val="tx1"/>
                </a:solidFill>
              </a:rPr>
              <a:t>	</a:t>
            </a:r>
            <a:r>
              <a:rPr lang="de-DE" sz="1400" smtClean="0">
                <a:solidFill>
                  <a:schemeClr val="tx1"/>
                </a:solidFill>
              </a:rPr>
              <a:t>Kreditlimit                                                   100.000 </a:t>
            </a:r>
            <a:r>
              <a:rPr lang="de-DE" sz="1400" dirty="0" smtClean="0">
                <a:solidFill>
                  <a:schemeClr val="tx1"/>
                </a:solidFill>
              </a:rPr>
              <a:t>€</a:t>
            </a:r>
            <a:endParaRPr lang="de-DE" sz="1400" dirty="0">
              <a:solidFill>
                <a:schemeClr val="tx1"/>
              </a:solidFill>
            </a:endParaRPr>
          </a:p>
          <a:p>
            <a:pPr marL="0" indent="0">
              <a:buNone/>
            </a:pPr>
            <a:r>
              <a:rPr lang="de-DE" sz="1400" dirty="0">
                <a:solidFill>
                  <a:schemeClr val="tx1"/>
                </a:solidFill>
              </a:rPr>
              <a:t>	Außenstand bei </a:t>
            </a:r>
            <a:r>
              <a:rPr lang="de-DE" sz="1400" smtClean="0">
                <a:solidFill>
                  <a:schemeClr val="tx1"/>
                </a:solidFill>
              </a:rPr>
              <a:t>Insolvenzeröffnung            90.000 </a:t>
            </a:r>
            <a:r>
              <a:rPr lang="de-DE" sz="1400" dirty="0" smtClean="0">
                <a:solidFill>
                  <a:schemeClr val="tx1"/>
                </a:solidFill>
              </a:rPr>
              <a:t>€</a:t>
            </a:r>
            <a:endParaRPr lang="de-DE" sz="1400" dirty="0">
              <a:solidFill>
                <a:schemeClr val="tx1"/>
              </a:solidFill>
            </a:endParaRPr>
          </a:p>
          <a:p>
            <a:pPr marL="0" indent="0">
              <a:buNone/>
            </a:pPr>
            <a:r>
              <a:rPr lang="de-DE" sz="1400" dirty="0">
                <a:solidFill>
                  <a:schemeClr val="tx1"/>
                </a:solidFill>
              </a:rPr>
              <a:t>	</a:t>
            </a:r>
            <a:r>
              <a:rPr lang="de-DE" sz="1400">
                <a:solidFill>
                  <a:schemeClr val="tx1"/>
                </a:solidFill>
              </a:rPr>
              <a:t>Anfechtungssumme </a:t>
            </a:r>
            <a:r>
              <a:rPr lang="de-DE" sz="1400" smtClean="0">
                <a:solidFill>
                  <a:schemeClr val="tx1"/>
                </a:solidFill>
              </a:rPr>
              <a:t>                                    80.000 </a:t>
            </a:r>
            <a:r>
              <a:rPr lang="de-DE" sz="1400" dirty="0" smtClean="0">
                <a:solidFill>
                  <a:schemeClr val="tx1"/>
                </a:solidFill>
              </a:rPr>
              <a:t>€</a:t>
            </a:r>
            <a:endParaRPr lang="de-DE" sz="1400" dirty="0">
              <a:solidFill>
                <a:schemeClr val="tx1"/>
              </a:solidFill>
            </a:endParaRPr>
          </a:p>
          <a:p>
            <a:pPr marL="0" indent="0">
              <a:buNone/>
            </a:pPr>
            <a:r>
              <a:rPr lang="de-DE" sz="1400" dirty="0">
                <a:solidFill>
                  <a:schemeClr val="tx1"/>
                </a:solidFill>
              </a:rPr>
              <a:t>	</a:t>
            </a:r>
            <a:r>
              <a:rPr lang="de-DE" sz="1400" b="1" i="1" dirty="0">
                <a:solidFill>
                  <a:schemeClr val="tx1"/>
                </a:solidFill>
              </a:rPr>
              <a:t>Entschädigung</a:t>
            </a:r>
            <a:r>
              <a:rPr lang="de-DE" sz="1400" b="1" i="1" smtClean="0">
                <a:solidFill>
                  <a:schemeClr val="tx1"/>
                </a:solidFill>
              </a:rPr>
              <a:t>:</a:t>
            </a:r>
            <a:r>
              <a:rPr lang="de-DE" sz="1400" i="1" smtClean="0">
                <a:solidFill>
                  <a:schemeClr val="tx1"/>
                </a:solidFill>
              </a:rPr>
              <a:t>                                         </a:t>
            </a:r>
            <a:r>
              <a:rPr lang="de-DE" sz="1400" b="1" i="1" smtClean="0">
                <a:solidFill>
                  <a:schemeClr val="tx1"/>
                </a:solidFill>
              </a:rPr>
              <a:t>90.000 </a:t>
            </a:r>
            <a:r>
              <a:rPr lang="de-DE" sz="1400" b="1" i="1" dirty="0" smtClean="0">
                <a:solidFill>
                  <a:schemeClr val="tx1"/>
                </a:solidFill>
              </a:rPr>
              <a:t>€</a:t>
            </a:r>
          </a:p>
          <a:p>
            <a:pPr marL="0" indent="0">
              <a:buNone/>
            </a:pPr>
            <a:r>
              <a:rPr lang="de-DE" sz="1400" b="1" i="1" dirty="0">
                <a:solidFill>
                  <a:schemeClr val="tx1"/>
                </a:solidFill>
              </a:rPr>
              <a:t> </a:t>
            </a:r>
            <a:r>
              <a:rPr lang="de-DE" sz="1400" b="1" i="1" dirty="0" smtClean="0">
                <a:solidFill>
                  <a:schemeClr val="tx1"/>
                </a:solidFill>
              </a:rPr>
              <a:t>                                                                    </a:t>
            </a:r>
            <a:r>
              <a:rPr lang="de-DE" sz="1400" b="1" i="1">
                <a:solidFill>
                  <a:schemeClr val="tx1"/>
                </a:solidFill>
              </a:rPr>
              <a:t>+ </a:t>
            </a:r>
            <a:r>
              <a:rPr lang="de-DE" sz="1400" b="1" i="1" smtClean="0">
                <a:solidFill>
                  <a:schemeClr val="tx1"/>
                </a:solidFill>
              </a:rPr>
              <a:t>  10.000 </a:t>
            </a:r>
            <a:r>
              <a:rPr lang="de-DE" sz="1400" b="1" i="1" dirty="0" smtClean="0">
                <a:solidFill>
                  <a:schemeClr val="tx1"/>
                </a:solidFill>
              </a:rPr>
              <a:t>€  Anfechtungssumme </a:t>
            </a:r>
            <a:r>
              <a:rPr lang="de-DE" sz="1400" b="1" i="1" dirty="0">
                <a:solidFill>
                  <a:schemeClr val="tx1"/>
                </a:solidFill>
              </a:rPr>
              <a:t>im Rahmen </a:t>
            </a:r>
            <a:r>
              <a:rPr lang="de-DE" sz="1400" b="1" i="1" dirty="0" smtClean="0">
                <a:solidFill>
                  <a:schemeClr val="tx1"/>
                </a:solidFill>
              </a:rPr>
              <a:t>des Kreditlimits</a:t>
            </a:r>
          </a:p>
          <a:p>
            <a:pPr marL="0" indent="0">
              <a:buNone/>
            </a:pPr>
            <a:r>
              <a:rPr lang="de-DE" sz="1400" b="1" i="1" dirty="0">
                <a:solidFill>
                  <a:schemeClr val="tx1"/>
                </a:solidFill>
              </a:rPr>
              <a:t>	</a:t>
            </a:r>
            <a:r>
              <a:rPr lang="de-DE" sz="1400" b="1" i="1" dirty="0" smtClean="0">
                <a:solidFill>
                  <a:schemeClr val="tx1"/>
                </a:solidFill>
              </a:rPr>
              <a:t>	</a:t>
            </a:r>
            <a:r>
              <a:rPr lang="de-DE" sz="1400" b="1" i="1" smtClean="0">
                <a:solidFill>
                  <a:schemeClr val="tx1"/>
                </a:solidFill>
              </a:rPr>
              <a:t>                                                 +   70.000 </a:t>
            </a:r>
            <a:r>
              <a:rPr lang="de-DE" sz="1400" b="1" i="1" dirty="0" smtClean="0">
                <a:solidFill>
                  <a:schemeClr val="tx1"/>
                </a:solidFill>
              </a:rPr>
              <a:t>€  im Rahmen </a:t>
            </a:r>
            <a:r>
              <a:rPr lang="de-DE" sz="1400" b="1" i="1" smtClean="0">
                <a:solidFill>
                  <a:schemeClr val="tx1"/>
                </a:solidFill>
              </a:rPr>
              <a:t>der Anfechtungsversicherung</a:t>
            </a:r>
          </a:p>
          <a:p>
            <a:pPr marL="0" indent="0">
              <a:buNone/>
            </a:pPr>
            <a:r>
              <a:rPr lang="de-DE" sz="1400" b="1" smtClean="0">
                <a:solidFill>
                  <a:schemeClr val="tx1"/>
                </a:solidFill>
              </a:rPr>
              <a:t>                                                                     </a:t>
            </a:r>
            <a:r>
              <a:rPr lang="de-DE" sz="1400" b="1" u="dbl">
                <a:solidFill>
                  <a:schemeClr val="tx1"/>
                </a:solidFill>
              </a:rPr>
              <a:t>= </a:t>
            </a:r>
            <a:r>
              <a:rPr lang="de-DE" sz="1400" b="1" u="dbl" smtClean="0">
                <a:solidFill>
                  <a:schemeClr val="tx1"/>
                </a:solidFill>
              </a:rPr>
              <a:t>170.000 €</a:t>
            </a:r>
            <a:endParaRPr lang="de-DE" sz="1400" b="1" i="1" smtClean="0">
              <a:solidFill>
                <a:schemeClr val="tx1"/>
              </a:solidFill>
            </a:endParaRPr>
          </a:p>
          <a:p>
            <a:pPr marL="0" indent="0">
              <a:buNone/>
            </a:pPr>
            <a:endParaRPr lang="de-DE" sz="1400" b="1" i="1" dirty="0">
              <a:solidFill>
                <a:schemeClr val="tx1"/>
              </a:solidFill>
            </a:endParaRP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smtClean="0"/>
              <a:t>Schadenfall Insolvenzanfechtung: </a:t>
            </a:r>
            <a:r>
              <a:rPr lang="de-DE" dirty="0" err="1" smtClean="0"/>
              <a:t>Atradius</a:t>
            </a:r>
            <a:r>
              <a:rPr lang="de-DE" dirty="0" smtClean="0"/>
              <a:t> zahlt! </a:t>
            </a:r>
            <a:endParaRPr lang="de-DE" dirty="0"/>
          </a:p>
        </p:txBody>
      </p:sp>
      <p:sp>
        <p:nvSpPr>
          <p:cNvPr id="5" name="Foliennummernplatzhalter 4"/>
          <p:cNvSpPr>
            <a:spLocks noGrp="1"/>
          </p:cNvSpPr>
          <p:nvPr>
            <p:ph type="sldNum" sz="quarter" idx="4294967295"/>
          </p:nvPr>
        </p:nvSpPr>
        <p:spPr>
          <a:xfrm>
            <a:off x="8622000" y="6458400"/>
            <a:ext cx="324000" cy="144000"/>
          </a:xfrm>
          <a:prstGeom prst="rect">
            <a:avLst/>
          </a:prstGeom>
        </p:spPr>
        <p:txBody>
          <a:bodyPr/>
          <a:lstStyle/>
          <a:p>
            <a:fld id="{9AEFD468-13DB-4482-BA06-D549E20FEF9C}" type="slidenum">
              <a:rPr lang="en-GB" sz="800" smtClean="0"/>
              <a:pPr/>
              <a:t>133</a:t>
            </a:fld>
            <a:endParaRPr lang="en-GB" sz="800" dirty="0"/>
          </a:p>
        </p:txBody>
      </p:sp>
      <p:sp>
        <p:nvSpPr>
          <p:cNvPr id="7" name="Rechteck 6"/>
          <p:cNvSpPr/>
          <p:nvPr/>
        </p:nvSpPr>
        <p:spPr>
          <a:xfrm>
            <a:off x="251520" y="908720"/>
            <a:ext cx="8640960" cy="307777"/>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2700000" scaled="1"/>
            <a:tileRect/>
          </a:gradFill>
          <a:ln>
            <a:solidFill>
              <a:schemeClr val="accent1"/>
            </a:solidFill>
          </a:ln>
        </p:spPr>
        <p:txBody>
          <a:bodyPr wrap="square">
            <a:spAutoFit/>
          </a:bodyPr>
          <a:lstStyle/>
          <a:p>
            <a:r>
              <a:rPr lang="de-DE" sz="1400" b="1" dirty="0"/>
              <a:t>Ohne Zusatzversicherung (Einbehalte bleiben unberücksichtigt.)</a:t>
            </a:r>
          </a:p>
        </p:txBody>
      </p:sp>
      <p:sp>
        <p:nvSpPr>
          <p:cNvPr id="8" name="Rechteck 7"/>
          <p:cNvSpPr/>
          <p:nvPr/>
        </p:nvSpPr>
        <p:spPr>
          <a:xfrm>
            <a:off x="265090" y="3573015"/>
            <a:ext cx="8640960" cy="307777"/>
          </a:xfrm>
          <a:prstGeom prst="rect">
            <a:avLst/>
          </a:prstGeom>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lin ang="2700000" scaled="1"/>
            <a:tileRect/>
          </a:gradFill>
          <a:ln>
            <a:solidFill>
              <a:schemeClr val="accent1"/>
            </a:solidFill>
          </a:ln>
        </p:spPr>
        <p:txBody>
          <a:bodyPr wrap="square">
            <a:spAutoFit/>
          </a:bodyPr>
          <a:lstStyle/>
          <a:p>
            <a:r>
              <a:rPr lang="de-DE" sz="1400" b="1" dirty="0"/>
              <a:t>Mit Zusatzversicherung Jahressumme 500.000 € (Einbehalte bleiben unberücksichtigt.)</a:t>
            </a:r>
          </a:p>
        </p:txBody>
      </p:sp>
      <p:sp>
        <p:nvSpPr>
          <p:cNvPr id="4" name="Fußzeilenplatzhalter 3"/>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Tree>
    <p:extLst>
      <p:ext uri="{BB962C8B-B14F-4D97-AF65-F5344CB8AC3E}">
        <p14:creationId xmlns:p14="http://schemas.microsoft.com/office/powerpoint/2010/main" val="369047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95536" y="260648"/>
            <a:ext cx="8568000" cy="490066"/>
          </a:xfrm>
        </p:spPr>
        <p:txBody>
          <a:bodyPr>
            <a:normAutofit fontScale="90000"/>
          </a:bodyPr>
          <a:lstStyle/>
          <a:p>
            <a:r>
              <a:rPr lang="de-DE" dirty="0" smtClean="0"/>
              <a:t>Vielen Dank für Ihre Aufmerksamkeit!</a:t>
            </a:r>
            <a:endParaRPr lang="de-DE" dirty="0"/>
          </a:p>
        </p:txBody>
      </p:sp>
      <p:sp>
        <p:nvSpPr>
          <p:cNvPr id="5" name="Foliennummernplatzhalter 4"/>
          <p:cNvSpPr>
            <a:spLocks noGrp="1"/>
          </p:cNvSpPr>
          <p:nvPr>
            <p:ph type="sldNum" sz="quarter" idx="4294967295"/>
          </p:nvPr>
        </p:nvSpPr>
        <p:spPr>
          <a:xfrm>
            <a:off x="8622000" y="6458400"/>
            <a:ext cx="324000" cy="144000"/>
          </a:xfrm>
          <a:prstGeom prst="rect">
            <a:avLst/>
          </a:prstGeom>
        </p:spPr>
        <p:txBody>
          <a:bodyPr/>
          <a:lstStyle/>
          <a:p>
            <a:fld id="{9AEFD468-13DB-4482-BA06-D549E20FEF9C}" type="slidenum">
              <a:rPr lang="en-GB" sz="800" smtClean="0"/>
              <a:pPr/>
              <a:t>134</a:t>
            </a:fld>
            <a:endParaRPr lang="en-GB" sz="800" dirty="0"/>
          </a:p>
        </p:txBody>
      </p:sp>
      <p:sp>
        <p:nvSpPr>
          <p:cNvPr id="6" name="Textplatzhalter 1"/>
          <p:cNvSpPr>
            <a:spLocks noGrp="1"/>
          </p:cNvSpPr>
          <p:nvPr/>
        </p:nvSpPr>
        <p:spPr>
          <a:xfrm>
            <a:off x="3131840" y="1196752"/>
            <a:ext cx="4211861" cy="5220000"/>
          </a:xfrm>
          <a:prstGeom prst="rect">
            <a:avLst/>
          </a:prstGeom>
        </p:spPr>
        <p:txBody>
          <a:bodyPr vert="horz" lIns="0" tIns="0" rIns="0" bIns="0" rtlCol="0">
            <a:normAutofit/>
          </a:bodyPr>
          <a:lstStyle>
            <a:lvl1pPr marL="179388" indent="-179388" algn="l" defTabSz="914400" rtl="0" eaLnBrk="1" latinLnBrk="0" hangingPunct="1">
              <a:lnSpc>
                <a:spcPct val="150000"/>
              </a:lnSpc>
              <a:spcBef>
                <a:spcPct val="20000"/>
              </a:spcBef>
              <a:buClr>
                <a:schemeClr val="accent1"/>
              </a:buClr>
              <a:buSzPct val="95000"/>
              <a:buFont typeface="Arial" panose="020B0604020202020204" pitchFamily="34" charset="0"/>
              <a:buChar char="■"/>
              <a:tabLst>
                <a:tab pos="273050" algn="l"/>
              </a:tabLst>
              <a:defRPr sz="1600" kern="1200">
                <a:solidFill>
                  <a:schemeClr val="accent3"/>
                </a:solidFill>
                <a:latin typeface="+mn-lt"/>
                <a:ea typeface="+mn-ea"/>
                <a:cs typeface="Arial" panose="020B0604020202020204" pitchFamily="34" charset="0"/>
              </a:defRPr>
            </a:lvl1pPr>
            <a:lvl2pPr marL="360000" indent="-180000" algn="l" defTabSz="914400" rtl="0" eaLnBrk="1" latinLnBrk="0" hangingPunct="1">
              <a:lnSpc>
                <a:spcPct val="150000"/>
              </a:lnSpc>
              <a:spcBef>
                <a:spcPct val="20000"/>
              </a:spcBef>
              <a:buClr>
                <a:schemeClr val="accent3"/>
              </a:buClr>
              <a:buSzPct val="95000"/>
              <a:buFont typeface="Arial" panose="020B0604020202020204" pitchFamily="34" charset="0"/>
              <a:buChar char="■"/>
              <a:tabLst>
                <a:tab pos="273050" algn="l"/>
              </a:tabLst>
              <a:defRPr sz="1600" kern="1200">
                <a:solidFill>
                  <a:schemeClr val="accent3"/>
                </a:solidFill>
                <a:latin typeface="+mn-lt"/>
                <a:ea typeface="+mn-ea"/>
                <a:cs typeface="Arial" panose="020B0604020202020204" pitchFamily="34" charset="0"/>
              </a:defRPr>
            </a:lvl2pPr>
            <a:lvl3pPr marL="540000" indent="-180000" algn="l" defTabSz="914400" rtl="0" eaLnBrk="1" latinLnBrk="0" hangingPunct="1">
              <a:lnSpc>
                <a:spcPct val="150000"/>
              </a:lnSpc>
              <a:spcBef>
                <a:spcPct val="20000"/>
              </a:spcBef>
              <a:buClr>
                <a:schemeClr val="accent3"/>
              </a:buClr>
              <a:buSzPct val="95000"/>
              <a:buFont typeface="Arial" panose="020B0604020202020204" pitchFamily="34" charset="0"/>
              <a:buChar char="■"/>
              <a:tabLst>
                <a:tab pos="273050" algn="l"/>
              </a:tabLst>
              <a:defRPr sz="1600" kern="1200">
                <a:solidFill>
                  <a:schemeClr val="accent3"/>
                </a:solidFill>
                <a:latin typeface="+mn-lt"/>
                <a:ea typeface="+mn-ea"/>
                <a:cs typeface="Arial" panose="020B0604020202020204" pitchFamily="34" charset="0"/>
              </a:defRPr>
            </a:lvl3pPr>
            <a:lvl4pPr marL="720000" indent="-180000" algn="l" defTabSz="914400" rtl="0" eaLnBrk="1" latinLnBrk="0" hangingPunct="1">
              <a:lnSpc>
                <a:spcPct val="150000"/>
              </a:lnSpc>
              <a:spcBef>
                <a:spcPct val="20000"/>
              </a:spcBef>
              <a:buClr>
                <a:schemeClr val="accent3"/>
              </a:buClr>
              <a:buSzPct val="95000"/>
              <a:buFont typeface="Arial" panose="020B0604020202020204" pitchFamily="34" charset="0"/>
              <a:buChar char="■"/>
              <a:tabLst>
                <a:tab pos="273050" algn="l"/>
              </a:tabLst>
              <a:defRPr sz="1600" kern="1200">
                <a:solidFill>
                  <a:schemeClr val="accent3"/>
                </a:solidFill>
                <a:latin typeface="+mn-lt"/>
                <a:ea typeface="+mn-ea"/>
                <a:cs typeface="Arial" panose="020B0604020202020204" pitchFamily="34" charset="0"/>
              </a:defRPr>
            </a:lvl4pPr>
            <a:lvl5pPr marL="900113" indent="-180000" algn="l" defTabSz="914400" rtl="0" eaLnBrk="1" latinLnBrk="0" hangingPunct="1">
              <a:lnSpc>
                <a:spcPct val="150000"/>
              </a:lnSpc>
              <a:spcBef>
                <a:spcPct val="20000"/>
              </a:spcBef>
              <a:buClr>
                <a:schemeClr val="accent3"/>
              </a:buClr>
              <a:buSzPct val="95000"/>
              <a:buFont typeface="Arial" panose="020B0604020202020204" pitchFamily="34" charset="0"/>
              <a:buChar char="■"/>
              <a:tabLst>
                <a:tab pos="273050" algn="l"/>
              </a:tabLst>
              <a:defRPr sz="1600" kern="1200">
                <a:solidFill>
                  <a:schemeClr val="accent3"/>
                </a:solidFill>
                <a:latin typeface="+mn-lt"/>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Lucida Grande" pitchFamily="123" charset="0"/>
              <a:buNone/>
            </a:pPr>
            <a:r>
              <a:rPr lang="de-DE" altLang="de-DE" sz="1400" dirty="0" smtClean="0">
                <a:solidFill>
                  <a:schemeClr val="tx1"/>
                </a:solidFill>
              </a:rPr>
              <a:t>Michael </a:t>
            </a:r>
            <a:r>
              <a:rPr lang="de-DE" altLang="de-DE" sz="1400" dirty="0" err="1" smtClean="0">
                <a:solidFill>
                  <a:schemeClr val="tx1"/>
                </a:solidFill>
              </a:rPr>
              <a:t>Maderer</a:t>
            </a:r>
            <a:endParaRPr lang="en-GB" altLang="de-DE" sz="1400" b="1" dirty="0" smtClean="0">
              <a:solidFill>
                <a:schemeClr val="tx1"/>
              </a:solidFill>
            </a:endParaRPr>
          </a:p>
          <a:p>
            <a:pPr>
              <a:buNone/>
            </a:pPr>
            <a:r>
              <a:rPr lang="en-GB" altLang="de-DE" sz="1400" dirty="0" err="1" smtClean="0">
                <a:solidFill>
                  <a:schemeClr val="tx1"/>
                </a:solidFill>
              </a:rPr>
              <a:t>Vertriebsniederlassungsleiter</a:t>
            </a:r>
            <a:r>
              <a:rPr lang="en-GB" altLang="de-DE" sz="1400" dirty="0" smtClean="0">
                <a:solidFill>
                  <a:schemeClr val="tx1"/>
                </a:solidFill>
              </a:rPr>
              <a:t> Stuttgart</a:t>
            </a:r>
          </a:p>
          <a:p>
            <a:pPr>
              <a:buFont typeface="Lucida Grande" pitchFamily="123" charset="0"/>
              <a:buNone/>
            </a:pPr>
            <a:r>
              <a:rPr lang="en-GB" altLang="de-DE" sz="1400" dirty="0" err="1" smtClean="0">
                <a:solidFill>
                  <a:schemeClr val="tx1"/>
                </a:solidFill>
              </a:rPr>
              <a:t>Telefon</a:t>
            </a:r>
            <a:r>
              <a:rPr lang="en-GB" altLang="de-DE" sz="1400" dirty="0">
                <a:solidFill>
                  <a:schemeClr val="tx1"/>
                </a:solidFill>
              </a:rPr>
              <a:t>: +49 </a:t>
            </a:r>
            <a:r>
              <a:rPr lang="en-GB" altLang="de-DE" sz="1400" dirty="0" smtClean="0">
                <a:solidFill>
                  <a:schemeClr val="tx1"/>
                </a:solidFill>
              </a:rPr>
              <a:t>(0)711 25 35 88 48</a:t>
            </a:r>
            <a:endParaRPr lang="en-GB" altLang="de-DE" sz="1400" dirty="0">
              <a:solidFill>
                <a:schemeClr val="tx1"/>
              </a:solidFill>
            </a:endParaRPr>
          </a:p>
          <a:p>
            <a:pPr>
              <a:buFont typeface="Lucida Grande" pitchFamily="123" charset="0"/>
              <a:buNone/>
            </a:pPr>
            <a:r>
              <a:rPr lang="en-GB" altLang="de-DE" sz="1400" dirty="0">
                <a:solidFill>
                  <a:schemeClr val="tx1"/>
                </a:solidFill>
              </a:rPr>
              <a:t>E-mail: </a:t>
            </a:r>
            <a:r>
              <a:rPr lang="en-GB" altLang="de-DE" sz="1400" dirty="0" err="1" smtClean="0">
                <a:solidFill>
                  <a:schemeClr val="tx1"/>
                </a:solidFill>
              </a:rPr>
              <a:t>michael.maderer</a:t>
            </a:r>
            <a:r>
              <a:rPr lang="de-DE" altLang="de-DE" sz="1400" dirty="0" smtClean="0">
                <a:solidFill>
                  <a:schemeClr val="tx1"/>
                </a:solidFill>
              </a:rPr>
              <a:t>@atradius.com</a:t>
            </a:r>
            <a:endParaRPr lang="de-DE" altLang="de-DE" sz="1400" dirty="0">
              <a:solidFill>
                <a:schemeClr val="tx1"/>
              </a:solidFill>
            </a:endParaRPr>
          </a:p>
          <a:p>
            <a:pPr>
              <a:buFont typeface="Lucida Grande" pitchFamily="123" charset="0"/>
              <a:buNone/>
            </a:pPr>
            <a:endParaRPr lang="en-GB" altLang="de-DE" sz="1400" dirty="0">
              <a:solidFill>
                <a:schemeClr val="tx1"/>
              </a:solidFill>
            </a:endParaRPr>
          </a:p>
          <a:p>
            <a:pPr>
              <a:buFont typeface="Lucida Grande" pitchFamily="123" charset="0"/>
              <a:buNone/>
            </a:pPr>
            <a:r>
              <a:rPr lang="en-GB" altLang="de-DE" sz="1400" dirty="0">
                <a:solidFill>
                  <a:schemeClr val="tx1"/>
                </a:solidFill>
              </a:rPr>
              <a:t>Atradius </a:t>
            </a:r>
            <a:r>
              <a:rPr lang="en-GB" altLang="de-DE" sz="1400" dirty="0" err="1">
                <a:solidFill>
                  <a:schemeClr val="tx1"/>
                </a:solidFill>
              </a:rPr>
              <a:t>Kreditversicherung</a:t>
            </a:r>
            <a:r>
              <a:rPr lang="en-GB" altLang="de-DE" sz="1400" dirty="0">
                <a:solidFill>
                  <a:schemeClr val="tx1"/>
                </a:solidFill>
              </a:rPr>
              <a:t>,</a:t>
            </a:r>
            <a:endParaRPr lang="de-DE" altLang="de-DE" sz="1400" dirty="0">
              <a:solidFill>
                <a:schemeClr val="tx1"/>
              </a:solidFill>
            </a:endParaRPr>
          </a:p>
          <a:p>
            <a:pPr>
              <a:buFont typeface="Lucida Grande" pitchFamily="123" charset="0"/>
              <a:buNone/>
            </a:pPr>
            <a:r>
              <a:rPr lang="de-DE" altLang="de-DE" sz="1400" dirty="0">
                <a:solidFill>
                  <a:schemeClr val="tx1"/>
                </a:solidFill>
              </a:rPr>
              <a:t>Niederlassung der Atradius </a:t>
            </a:r>
            <a:r>
              <a:rPr lang="de-DE" altLang="de-DE" sz="1400" dirty="0" err="1">
                <a:solidFill>
                  <a:schemeClr val="tx1"/>
                </a:solidFill>
              </a:rPr>
              <a:t>Credit</a:t>
            </a:r>
            <a:r>
              <a:rPr lang="de-DE" altLang="de-DE" sz="1400" dirty="0">
                <a:solidFill>
                  <a:schemeClr val="tx1"/>
                </a:solidFill>
              </a:rPr>
              <a:t> Insurance N.V.</a:t>
            </a:r>
          </a:p>
          <a:p>
            <a:pPr>
              <a:buFont typeface="Lucida Grande" pitchFamily="123" charset="0"/>
              <a:buNone/>
            </a:pPr>
            <a:r>
              <a:rPr lang="de-DE" altLang="de-DE" sz="1400" dirty="0" smtClean="0">
                <a:solidFill>
                  <a:schemeClr val="tx1"/>
                </a:solidFill>
              </a:rPr>
              <a:t>Heilbronner Str. 154</a:t>
            </a:r>
          </a:p>
          <a:p>
            <a:pPr>
              <a:buFont typeface="Lucida Grande" pitchFamily="123" charset="0"/>
              <a:buNone/>
            </a:pPr>
            <a:r>
              <a:rPr lang="de-DE" altLang="de-DE" sz="1400" dirty="0" smtClean="0">
                <a:solidFill>
                  <a:schemeClr val="tx1"/>
                </a:solidFill>
              </a:rPr>
              <a:t>70191 Stuttgart</a:t>
            </a:r>
            <a:endParaRPr lang="en-GB" altLang="de-DE" sz="1400" dirty="0">
              <a:solidFill>
                <a:schemeClr val="tx1"/>
              </a:solidFill>
            </a:endParaRPr>
          </a:p>
          <a:p>
            <a:endParaRPr lang="de-DE" dirty="0"/>
          </a:p>
        </p:txBody>
      </p:sp>
      <p:sp>
        <p:nvSpPr>
          <p:cNvPr id="2" name="Fußzeilenplatzhalter 1"/>
          <p:cNvSpPr>
            <a:spLocks noGrp="1"/>
          </p:cNvSpPr>
          <p:nvPr>
            <p:ph type="ftr" sz="quarter" idx="11"/>
          </p:nvPr>
        </p:nvSpPr>
        <p:spPr/>
        <p:txBody>
          <a:bodyPr/>
          <a:lstStyle/>
          <a:p>
            <a:r>
              <a:rPr lang="en-US" dirty="0" err="1" smtClean="0"/>
              <a:t>Mineralölseminar</a:t>
            </a:r>
            <a:r>
              <a:rPr lang="en-US" dirty="0" smtClean="0"/>
              <a:t> – Michael </a:t>
            </a:r>
            <a:r>
              <a:rPr lang="en-US" dirty="0" err="1" smtClean="0"/>
              <a:t>Maderer</a:t>
            </a:r>
            <a:r>
              <a:rPr lang="en-US" dirty="0" smtClean="0"/>
              <a:t> - 2016-10-27</a:t>
            </a:r>
            <a:endParaRPr lang="en-GB" dirty="0"/>
          </a:p>
        </p:txBody>
      </p:sp>
    </p:spTree>
    <p:extLst>
      <p:ext uri="{BB962C8B-B14F-4D97-AF65-F5344CB8AC3E}">
        <p14:creationId xmlns:p14="http://schemas.microsoft.com/office/powerpoint/2010/main" val="97101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18048"/>
            <a:ext cx="8229600" cy="1143000"/>
          </a:xfrm>
        </p:spPr>
        <p:txBody>
          <a:bodyPr>
            <a:noAutofit/>
          </a:bodyPr>
          <a:lstStyle/>
          <a:p>
            <a:r>
              <a:rPr lang="de-DE" sz="2400" b="1" dirty="0" smtClean="0"/>
              <a:t>Teil 3:</a:t>
            </a:r>
            <a:br>
              <a:rPr lang="de-DE" sz="2400" b="1" dirty="0" smtClean="0"/>
            </a:br>
            <a:r>
              <a:rPr lang="de-DE" sz="2400" b="1" dirty="0" smtClean="0"/>
              <a:t/>
            </a:r>
            <a:br>
              <a:rPr lang="de-DE" sz="2400" b="1" dirty="0" smtClean="0"/>
            </a:br>
            <a:r>
              <a:rPr lang="de-DE" sz="2400" b="1" dirty="0" smtClean="0"/>
              <a:t>Weitere Voraussetzungen des </a:t>
            </a:r>
            <a:r>
              <a:rPr lang="de-DE" sz="2400" b="1" dirty="0" smtClean="0"/>
              <a:t>Energiesteuer-</a:t>
            </a:r>
            <a:r>
              <a:rPr lang="de-DE" sz="2400" b="1" dirty="0" err="1" smtClean="0"/>
              <a:t>entlastungsanspruchs</a:t>
            </a:r>
            <a:endParaRPr lang="de-DE" sz="2400" b="1" dirty="0"/>
          </a:p>
        </p:txBody>
      </p:sp>
      <p:sp>
        <p:nvSpPr>
          <p:cNvPr id="4" name="Foliennummernplatzhalter 3"/>
          <p:cNvSpPr>
            <a:spLocks noGrp="1"/>
          </p:cNvSpPr>
          <p:nvPr>
            <p:ph type="sldNum" sz="quarter" idx="12"/>
          </p:nvPr>
        </p:nvSpPr>
        <p:spPr/>
        <p:txBody>
          <a:bodyPr/>
          <a:lstStyle/>
          <a:p>
            <a:fld id="{3B46A3F9-BC9F-4B28-91BD-CBC301F68BC4}" type="slidenum">
              <a:rPr lang="de-DE" smtClean="0"/>
              <a:t>135</a:t>
            </a:fld>
            <a:endParaRPr lang="de-DE"/>
          </a:p>
        </p:txBody>
      </p:sp>
    </p:spTree>
    <p:extLst>
      <p:ext uri="{BB962C8B-B14F-4D97-AF65-F5344CB8AC3E}">
        <p14:creationId xmlns:p14="http://schemas.microsoft.com/office/powerpoint/2010/main" val="2557593107"/>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136</a:t>
            </a:fld>
            <a:endParaRPr lang="de-DE"/>
          </a:p>
        </p:txBody>
      </p:sp>
      <p:sp>
        <p:nvSpPr>
          <p:cNvPr id="2" name="Titel 1"/>
          <p:cNvSpPr>
            <a:spLocks noGrp="1"/>
          </p:cNvSpPr>
          <p:nvPr>
            <p:ph type="title"/>
          </p:nvPr>
        </p:nvSpPr>
        <p:spPr>
          <a:xfrm>
            <a:off x="1619672" y="2420888"/>
            <a:ext cx="6563072" cy="562074"/>
          </a:xfrm>
        </p:spPr>
        <p:txBody>
          <a:bodyPr>
            <a:noAutofit/>
          </a:bodyPr>
          <a:lstStyle/>
          <a:p>
            <a:r>
              <a:rPr lang="de-DE" sz="3600" b="1" dirty="0" smtClean="0"/>
              <a:t>Maßnahmen im Rahmen der Forderungsverfolgung zum Erhalt der Energiesteuerentlastung</a:t>
            </a:r>
            <a:endParaRPr lang="de-DE" sz="3600" b="1" dirty="0"/>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Tree>
    <p:extLst>
      <p:ext uri="{BB962C8B-B14F-4D97-AF65-F5344CB8AC3E}">
        <p14:creationId xmlns:p14="http://schemas.microsoft.com/office/powerpoint/2010/main" val="1566497916"/>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137</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02.02.1999 </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740872"/>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smtClean="0"/>
              <a:t>„</a:t>
            </a:r>
            <a:r>
              <a:rPr lang="de-DE" altLang="de-DE" sz="2400" dirty="0"/>
              <a:t>Nur am Rande bemerkt der Senat, ohne sich im Detail festzulegen, dass auch jedes andere Mahnsystem hinzunehmen ist, bei dem sichergestellt ist, dass im Falle der Nichtbegleichung einer Forderung spätestens etwa 2 Monate nach der Belieferung die gerichtliche Verfolgung in die Wege geleitet wird und nach sechs bis sieben Wochen ein Lieferstopp verhängt wird.“</a:t>
            </a:r>
          </a:p>
        </p:txBody>
      </p:sp>
    </p:spTree>
    <p:extLst>
      <p:ext uri="{BB962C8B-B14F-4D97-AF65-F5344CB8AC3E}">
        <p14:creationId xmlns:p14="http://schemas.microsoft.com/office/powerpoint/2010/main" val="3898397619"/>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138</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Grundsatzanforderungen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1260000"/>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smtClean="0"/>
              <a:t>Zwei wesentliche Fristen berücksichtigen:</a:t>
            </a:r>
            <a:endParaRPr lang="de-DE" altLang="de-DE" sz="2400" b="1" dirty="0"/>
          </a:p>
          <a:p>
            <a:pPr marL="0" indent="0" fontAlgn="t">
              <a:spcBef>
                <a:spcPct val="50000"/>
              </a:spcBef>
              <a:buFontTx/>
              <a:buNone/>
            </a:pPr>
            <a:endParaRPr lang="de-DE" altLang="de-DE" sz="2400" dirty="0" smtClean="0"/>
          </a:p>
          <a:p>
            <a:pPr marL="342900" indent="-342900" fontAlgn="t">
              <a:spcBef>
                <a:spcPct val="50000"/>
              </a:spcBef>
              <a:buFont typeface="Wingdings" panose="05000000000000000000" pitchFamily="2" charset="2"/>
              <a:buChar char="Ø"/>
            </a:pPr>
            <a:r>
              <a:rPr lang="de-DE" altLang="de-DE" sz="2400" dirty="0" smtClean="0"/>
              <a:t>Sieben Wochen nach der ältesten offenen </a:t>
            </a:r>
            <a:r>
              <a:rPr lang="de-DE" altLang="de-DE" sz="2400" dirty="0" smtClean="0">
                <a:solidFill>
                  <a:srgbClr val="FF0000"/>
                </a:solidFill>
              </a:rPr>
              <a:t>Lieferung</a:t>
            </a:r>
            <a:r>
              <a:rPr lang="de-DE" altLang="de-DE" sz="2400" dirty="0" smtClean="0"/>
              <a:t> muss Lieferstopp oder Kartensperre erfolgen.</a:t>
            </a:r>
          </a:p>
          <a:p>
            <a:pPr marL="342900" indent="-342900" fontAlgn="t">
              <a:spcBef>
                <a:spcPct val="50000"/>
              </a:spcBef>
              <a:buFont typeface="Wingdings" panose="05000000000000000000" pitchFamily="2" charset="2"/>
              <a:buChar char="Ø"/>
            </a:pPr>
            <a:r>
              <a:rPr lang="de-DE" altLang="de-DE" sz="2400" dirty="0" smtClean="0"/>
              <a:t>Spätestens zwei Monate nach </a:t>
            </a:r>
            <a:r>
              <a:rPr lang="de-DE" altLang="de-DE" sz="2400" dirty="0"/>
              <a:t>der ältesten offenen </a:t>
            </a:r>
            <a:r>
              <a:rPr lang="de-DE" altLang="de-DE" sz="2400" dirty="0">
                <a:solidFill>
                  <a:srgbClr val="FF0000"/>
                </a:solidFill>
              </a:rPr>
              <a:t>Lieferung</a:t>
            </a:r>
            <a:r>
              <a:rPr lang="de-DE" altLang="de-DE" sz="2400" dirty="0"/>
              <a:t> muss </a:t>
            </a:r>
            <a:r>
              <a:rPr lang="de-DE" altLang="de-DE" sz="2400" dirty="0" smtClean="0"/>
              <a:t>der gerichtliche Mahnbescheid beantragt und bei Gericht sein.</a:t>
            </a:r>
          </a:p>
        </p:txBody>
      </p:sp>
    </p:spTree>
    <p:extLst>
      <p:ext uri="{BB962C8B-B14F-4D97-AF65-F5344CB8AC3E}">
        <p14:creationId xmlns:p14="http://schemas.microsoft.com/office/powerpoint/2010/main" val="3078933577"/>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139</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Grundsatzanforderungen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1149707"/>
            <a:ext cx="7560000" cy="544764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smtClean="0"/>
              <a:t>Fristberechnung:</a:t>
            </a:r>
            <a:endParaRPr lang="de-DE" altLang="de-DE" sz="2400" b="1" dirty="0"/>
          </a:p>
          <a:p>
            <a:pPr marL="0" indent="0" fontAlgn="t">
              <a:spcBef>
                <a:spcPct val="50000"/>
              </a:spcBef>
              <a:buFontTx/>
              <a:buNone/>
            </a:pPr>
            <a:endParaRPr lang="de-DE" altLang="de-DE" sz="2400" dirty="0" smtClean="0"/>
          </a:p>
          <a:p>
            <a:pPr marL="342900" indent="-342900" fontAlgn="t">
              <a:spcBef>
                <a:spcPct val="50000"/>
              </a:spcBef>
              <a:buFont typeface="Wingdings" panose="05000000000000000000" pitchFamily="2" charset="2"/>
              <a:buChar char="Ø"/>
            </a:pPr>
            <a:r>
              <a:rPr lang="de-DE" altLang="de-DE" sz="2400" dirty="0" smtClean="0"/>
              <a:t>Bei Sammelrechnungen gilt </a:t>
            </a:r>
            <a:r>
              <a:rPr lang="de-DE" altLang="de-DE" sz="2400" dirty="0" smtClean="0">
                <a:solidFill>
                  <a:srgbClr val="FF0000"/>
                </a:solidFill>
              </a:rPr>
              <a:t>ausnahmsweise</a:t>
            </a:r>
            <a:r>
              <a:rPr lang="de-DE" altLang="de-DE" sz="2400" dirty="0" smtClean="0"/>
              <a:t> das Rechnungsdatum.</a:t>
            </a:r>
          </a:p>
          <a:p>
            <a:pPr marL="342900" indent="-342900" fontAlgn="t">
              <a:spcBef>
                <a:spcPct val="50000"/>
              </a:spcBef>
              <a:buFont typeface="Wingdings" panose="05000000000000000000" pitchFamily="2" charset="2"/>
              <a:buChar char="Ø"/>
            </a:pPr>
            <a:r>
              <a:rPr lang="de-DE" sz="2400" dirty="0"/>
              <a:t>Ernsthaft geführte Verhandlungen über Ratenzahlungen, Vergleiche etc. hemmen die Frist. Aber Vorsicht, sich darauf zu verlassen.</a:t>
            </a:r>
          </a:p>
          <a:p>
            <a:pPr marL="342900" indent="-342900" fontAlgn="t">
              <a:spcBef>
                <a:spcPct val="50000"/>
              </a:spcBef>
              <a:buFont typeface="Wingdings" panose="05000000000000000000" pitchFamily="2" charset="2"/>
              <a:buChar char="Ø"/>
            </a:pPr>
            <a:r>
              <a:rPr lang="de-DE" altLang="de-DE" sz="2400" dirty="0"/>
              <a:t>Lieferungen an den Insolvenzverwalter gelten nicht als Durchbrechung der Liefersperre (werden in diesem Antrag aber auch nicht entlastet).</a:t>
            </a:r>
          </a:p>
          <a:p>
            <a:pPr marL="342900" indent="-342900" fontAlgn="t">
              <a:spcBef>
                <a:spcPct val="50000"/>
              </a:spcBef>
              <a:buFont typeface="Wingdings" panose="05000000000000000000" pitchFamily="2" charset="2"/>
              <a:buChar char="Ø"/>
            </a:pPr>
            <a:endParaRPr lang="de-DE" altLang="de-DE" sz="2400" dirty="0" smtClean="0"/>
          </a:p>
        </p:txBody>
      </p:sp>
    </p:spTree>
    <p:extLst>
      <p:ext uri="{BB962C8B-B14F-4D97-AF65-F5344CB8AC3E}">
        <p14:creationId xmlns:p14="http://schemas.microsoft.com/office/powerpoint/2010/main" val="42210569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Produkte der Steuerentlastung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4778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000" b="1" dirty="0">
                <a:latin typeface="Arial" charset="0"/>
              </a:rPr>
              <a:t>§ 2 Steuertarif</a:t>
            </a:r>
          </a:p>
          <a:p>
            <a:pPr>
              <a:spcBef>
                <a:spcPct val="50000"/>
              </a:spcBef>
              <a:buFontTx/>
              <a:buNone/>
            </a:pPr>
            <a:r>
              <a:rPr lang="de-DE" altLang="de-DE" sz="2000" dirty="0">
                <a:latin typeface="Arial" charset="0"/>
              </a:rPr>
              <a:t>(4)	Andere als die in den Absätzen 1 bis 3 genannten Energieerzeugnisse unterliegen der gleichen Steuer wie die Energieerzeugnisse, denen sie nach ihrer Beschaffenheit und ihrem Verwendungszweck am nächsten stehen. Der Steuersatz nach Absatz 3 Satz 1 Nr. 1 kommt nur bei einer ordnungsgemäßen Kennzeichnung der Energieerzeugnisse zur Anwendung. Satz 2 gilt nicht für Biokraft- und Bioheizstoffe.</a:t>
            </a:r>
            <a:endParaRPr lang="de-DE" altLang="de-DE" sz="2000" b="1" dirty="0">
              <a:latin typeface="Arial" charset="0"/>
            </a:endParaRPr>
          </a:p>
          <a:p>
            <a:pPr>
              <a:spcBef>
                <a:spcPct val="50000"/>
              </a:spcBef>
              <a:buFontTx/>
              <a:buNone/>
            </a:pPr>
            <a:endParaRPr lang="de-DE" altLang="de-DE" sz="2000" b="1" dirty="0">
              <a:latin typeface="Arial" charset="0"/>
            </a:endParaRPr>
          </a:p>
        </p:txBody>
      </p:sp>
    </p:spTree>
    <p:extLst>
      <p:ext uri="{BB962C8B-B14F-4D97-AF65-F5344CB8AC3E}">
        <p14:creationId xmlns:p14="http://schemas.microsoft.com/office/powerpoint/2010/main" val="88094995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Zweimonatsfrist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Es gibt erstaunliche Ausführungen über eine eventuelle geringfügige Überschreitung der Zwei-Monats-Frist.</a:t>
            </a:r>
          </a:p>
          <a:p>
            <a:pPr>
              <a:spcBef>
                <a:spcPct val="50000"/>
              </a:spcBef>
              <a:buFont typeface="Wingdings" pitchFamily="2" charset="2"/>
              <a:buChar char="Ø"/>
            </a:pPr>
            <a:r>
              <a:rPr lang="de-DE" altLang="de-DE" sz="2400" dirty="0"/>
              <a:t>Ich würde diese nicht zu ernst nehmen und mich nicht darauf verlassen. Zumal auf Grund der Rechtsprechung sowieso eher viel früher die gerichtliche Verfolgung greift.</a:t>
            </a:r>
          </a:p>
          <a:p>
            <a:pPr>
              <a:spcBef>
                <a:spcPct val="50000"/>
              </a:spcBef>
              <a:buFont typeface="Wingdings" pitchFamily="2" charset="2"/>
              <a:buChar char="Ø"/>
            </a:pPr>
            <a:r>
              <a:rPr lang="de-DE" altLang="de-DE" sz="2400" dirty="0"/>
              <a:t>Bemerkenswerte Ausführungen macht der BFH über ein „wohl hinzunehmendes </a:t>
            </a:r>
            <a:r>
              <a:rPr lang="de-DE" altLang="de-DE" sz="2400" dirty="0" smtClean="0"/>
              <a:t>Mahnsystem“:</a:t>
            </a:r>
            <a:endParaRPr lang="de-DE" altLang="de-DE" sz="2400" dirty="0"/>
          </a:p>
        </p:txBody>
      </p:sp>
    </p:spTree>
    <p:extLst>
      <p:ext uri="{BB962C8B-B14F-4D97-AF65-F5344CB8AC3E}">
        <p14:creationId xmlns:p14="http://schemas.microsoft.com/office/powerpoint/2010/main" val="3721777351"/>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2097430"/>
            <a:ext cx="7560000" cy="212365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lgn="ctr">
              <a:spcBef>
                <a:spcPct val="50000"/>
              </a:spcBef>
            </a:pPr>
            <a:r>
              <a:rPr lang="de-DE" altLang="de-DE" sz="4400" b="1" dirty="0" smtClean="0"/>
              <a:t>Regime der Maßnahmen und der Handlungsalternativen</a:t>
            </a:r>
            <a:endParaRPr lang="de-DE" altLang="de-DE" sz="4400" b="1" dirty="0"/>
          </a:p>
        </p:txBody>
      </p:sp>
    </p:spTree>
    <p:extLst>
      <p:ext uri="{BB962C8B-B14F-4D97-AF65-F5344CB8AC3E}">
        <p14:creationId xmlns:p14="http://schemas.microsoft.com/office/powerpoint/2010/main" val="157054355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142</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Generell geforderte Maßnahmen und Handlungsalternativen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86232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b="1" dirty="0" smtClean="0"/>
              <a:t>Klageerhebung bzw. gerichtlicher Mahnbescheid </a:t>
            </a:r>
            <a:r>
              <a:rPr lang="de-DE" altLang="de-DE" sz="2400" dirty="0" smtClean="0"/>
              <a:t>– spätestens zwei Monate nach der ältesten offenen Lieferung oder bei speziellen Ereignissen </a:t>
            </a:r>
          </a:p>
          <a:p>
            <a:pPr>
              <a:spcBef>
                <a:spcPct val="50000"/>
              </a:spcBef>
              <a:buFont typeface="Wingdings" pitchFamily="2" charset="2"/>
              <a:buChar char="Ø"/>
            </a:pPr>
            <a:r>
              <a:rPr lang="de-DE" altLang="de-DE" sz="2400" b="1" dirty="0" smtClean="0"/>
              <a:t>Liefersperre </a:t>
            </a:r>
            <a:r>
              <a:rPr lang="de-DE" altLang="de-DE" sz="2400" dirty="0" smtClean="0"/>
              <a:t>– spätestens sieben </a:t>
            </a:r>
            <a:r>
              <a:rPr lang="de-DE" altLang="de-DE" sz="2400" dirty="0"/>
              <a:t>Wochen nach der ältesten offenen </a:t>
            </a:r>
            <a:r>
              <a:rPr lang="de-DE" altLang="de-DE" sz="2400" dirty="0" smtClean="0"/>
              <a:t>Lieferung oder bei speziellen Ereignissen</a:t>
            </a:r>
          </a:p>
        </p:txBody>
      </p:sp>
    </p:spTree>
    <p:extLst>
      <p:ext uri="{BB962C8B-B14F-4D97-AF65-F5344CB8AC3E}">
        <p14:creationId xmlns:p14="http://schemas.microsoft.com/office/powerpoint/2010/main" val="3439396618"/>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143</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Generell geforderte Maßnahmen und Handlungsalternativen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67765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61950" lvl="1" indent="0">
              <a:spcBef>
                <a:spcPct val="50000"/>
              </a:spcBef>
              <a:buNone/>
            </a:pPr>
            <a:r>
              <a:rPr lang="de-DE" altLang="de-DE" sz="2400" b="1" dirty="0" smtClean="0"/>
              <a:t>Alternativen zur Liefersperre</a:t>
            </a:r>
          </a:p>
          <a:p>
            <a:pPr lvl="1">
              <a:spcBef>
                <a:spcPct val="50000"/>
              </a:spcBef>
              <a:buFont typeface="Wingdings" panose="05000000000000000000" pitchFamily="2" charset="2"/>
              <a:buChar char="§"/>
            </a:pPr>
            <a:r>
              <a:rPr lang="de-DE" altLang="de-DE" sz="2400" dirty="0" smtClean="0"/>
              <a:t>Lieferung gegen Vorkasse</a:t>
            </a:r>
          </a:p>
          <a:p>
            <a:pPr lvl="1">
              <a:spcBef>
                <a:spcPct val="50000"/>
              </a:spcBef>
              <a:buFont typeface="Wingdings" panose="05000000000000000000" pitchFamily="2" charset="2"/>
              <a:buChar char="§"/>
            </a:pPr>
            <a:r>
              <a:rPr lang="de-DE" altLang="de-DE" sz="2400" dirty="0" smtClean="0"/>
              <a:t>Lieferung gegen Barzahlung (cash)</a:t>
            </a:r>
          </a:p>
          <a:p>
            <a:pPr lvl="1">
              <a:spcBef>
                <a:spcPct val="50000"/>
              </a:spcBef>
              <a:buFont typeface="Wingdings" panose="05000000000000000000" pitchFamily="2" charset="2"/>
              <a:buChar char="§"/>
            </a:pPr>
            <a:r>
              <a:rPr lang="de-DE" altLang="de-DE" sz="2400" dirty="0" smtClean="0"/>
              <a:t>Sicherung der Forderungen in der Zukunft</a:t>
            </a:r>
            <a:endParaRPr lang="de-DE" altLang="de-DE" sz="2400" dirty="0"/>
          </a:p>
          <a:p>
            <a:pPr>
              <a:spcBef>
                <a:spcPct val="50000"/>
              </a:spcBef>
              <a:buFont typeface="Wingdings" pitchFamily="2" charset="2"/>
              <a:buChar char="Ø"/>
            </a:pPr>
            <a:endParaRPr lang="de-DE" altLang="de-DE" sz="2400" dirty="0"/>
          </a:p>
        </p:txBody>
      </p:sp>
    </p:spTree>
    <p:extLst>
      <p:ext uri="{BB962C8B-B14F-4D97-AF65-F5344CB8AC3E}">
        <p14:creationId xmlns:p14="http://schemas.microsoft.com/office/powerpoint/2010/main" val="4167539369"/>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Handlungsalternativen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03187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b="1" dirty="0"/>
              <a:t>BFH 17.01.2006</a:t>
            </a:r>
          </a:p>
          <a:p>
            <a:pPr>
              <a:spcBef>
                <a:spcPct val="50000"/>
              </a:spcBef>
              <a:buFont typeface="Wingdings" pitchFamily="2" charset="2"/>
              <a:buChar char="Ø"/>
              <a:defRPr/>
            </a:pPr>
            <a:r>
              <a:rPr lang="de-DE" sz="2400" dirty="0"/>
              <a:t>„Zur Aufrechterhaltung der Geschäfts-beziehungen können neben der Verhängung einer Liefersperre auch andere, weniger restriktive Maßnahmen zur Vermeidung eines Forderungsausfalls, wie z.B. Lieferung nur gegen Vorkasse bzw. Barzahlung oder die Absicherung künftiger Forderungen durch Bürgschaften oder Grundpfandrechte, in Betracht kommen</a:t>
            </a:r>
            <a:r>
              <a:rPr lang="de-DE" sz="2800" dirty="0"/>
              <a:t>.“</a:t>
            </a:r>
            <a:endParaRPr lang="de-DE" sz="2400" dirty="0"/>
          </a:p>
        </p:txBody>
      </p:sp>
    </p:spTree>
    <p:extLst>
      <p:ext uri="{BB962C8B-B14F-4D97-AF65-F5344CB8AC3E}">
        <p14:creationId xmlns:p14="http://schemas.microsoft.com/office/powerpoint/2010/main" val="109457666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Handlungsalternativen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52431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defRPr/>
            </a:pPr>
            <a:r>
              <a:rPr lang="de-DE" sz="2400" dirty="0"/>
              <a:t>Zahlung gegen Vorkasse dürfte bei den meisten Kunden nicht klappen, wenn sie schon nicht in der Fälligkeit zahlen können.</a:t>
            </a:r>
          </a:p>
          <a:p>
            <a:pPr>
              <a:spcBef>
                <a:spcPct val="50000"/>
              </a:spcBef>
              <a:buFont typeface="Wingdings" pitchFamily="2" charset="2"/>
              <a:buChar char="Ø"/>
              <a:defRPr/>
            </a:pPr>
            <a:r>
              <a:rPr lang="de-DE" sz="2400" dirty="0"/>
              <a:t>Für Barzahlung gilt das um so mehr.</a:t>
            </a:r>
          </a:p>
          <a:p>
            <a:pPr>
              <a:spcBef>
                <a:spcPct val="50000"/>
              </a:spcBef>
              <a:buFont typeface="Wingdings" pitchFamily="2" charset="2"/>
              <a:buChar char="Ø"/>
              <a:defRPr/>
            </a:pPr>
            <a:r>
              <a:rPr lang="de-DE" sz="2400" dirty="0"/>
              <a:t>Sicherungsrechte müssen werthaltig sein.</a:t>
            </a:r>
          </a:p>
          <a:p>
            <a:pPr>
              <a:spcBef>
                <a:spcPct val="50000"/>
              </a:spcBef>
              <a:buFont typeface="Wingdings" pitchFamily="2" charset="2"/>
              <a:buChar char="Ø"/>
              <a:defRPr/>
            </a:pPr>
            <a:r>
              <a:rPr lang="de-DE" sz="2400" dirty="0"/>
              <a:t>Bürgschaften also nur als Bankbürgschaften, die die Kunden dann auch nicht bekommen.</a:t>
            </a:r>
          </a:p>
          <a:p>
            <a:pPr>
              <a:spcBef>
                <a:spcPct val="50000"/>
              </a:spcBef>
              <a:buFont typeface="Wingdings" pitchFamily="2" charset="2"/>
              <a:buChar char="Ø"/>
              <a:defRPr/>
            </a:pPr>
            <a:r>
              <a:rPr lang="de-DE" sz="2400" dirty="0"/>
              <a:t>Grundpfandrechte auch nur werthaltig; BFH spricht von erstrangigen Grundschulden. Werden auch nur die wenigsten haben.</a:t>
            </a:r>
          </a:p>
        </p:txBody>
      </p:sp>
    </p:spTree>
    <p:extLst>
      <p:ext uri="{BB962C8B-B14F-4D97-AF65-F5344CB8AC3E}">
        <p14:creationId xmlns:p14="http://schemas.microsoft.com/office/powerpoint/2010/main" val="3616240685"/>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Handlungsalternativen</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defRPr/>
            </a:pPr>
            <a:r>
              <a:rPr lang="de-DE" sz="2400" dirty="0"/>
              <a:t>Was ist also zu tun, wenn ein Kunde „ab-rutscht“ oder zu Ihnen mit Zahlungsproblemen kommt?</a:t>
            </a:r>
          </a:p>
          <a:p>
            <a:pPr>
              <a:spcBef>
                <a:spcPct val="50000"/>
              </a:spcBef>
              <a:buFont typeface="Wingdings" pitchFamily="2" charset="2"/>
              <a:buChar char="Ø"/>
              <a:defRPr/>
            </a:pPr>
            <a:r>
              <a:rPr lang="de-DE" sz="2400" dirty="0"/>
              <a:t>Aus steuerlicher Sicht können Sie ihn nur „wirtschaftlich totschlagen</a:t>
            </a:r>
            <a:r>
              <a:rPr lang="de-DE" sz="2400" dirty="0" smtClean="0"/>
              <a:t>“.</a:t>
            </a:r>
          </a:p>
          <a:p>
            <a:pPr>
              <a:spcBef>
                <a:spcPct val="50000"/>
              </a:spcBef>
              <a:buFont typeface="Wingdings" pitchFamily="2" charset="2"/>
              <a:buChar char="Ø"/>
              <a:defRPr/>
            </a:pPr>
            <a:r>
              <a:rPr lang="de-DE" sz="2400" dirty="0"/>
              <a:t>Alles andere </a:t>
            </a:r>
            <a:r>
              <a:rPr lang="de-DE" sz="2400" dirty="0" smtClean="0"/>
              <a:t>kann zum </a:t>
            </a:r>
            <a:r>
              <a:rPr lang="de-DE" sz="2400" dirty="0"/>
              <a:t>Ausfall der </a:t>
            </a:r>
            <a:r>
              <a:rPr lang="de-DE" sz="2400" dirty="0" smtClean="0"/>
              <a:t>Erstattung </a:t>
            </a:r>
            <a:r>
              <a:rPr lang="de-DE" sz="2400" dirty="0" smtClean="0"/>
              <a:t>führen und/oder </a:t>
            </a:r>
            <a:r>
              <a:rPr lang="de-DE" sz="2400" dirty="0" smtClean="0"/>
              <a:t>eröffnet ein großes Potential für zukünftige Anfechtungen. </a:t>
            </a:r>
            <a:endParaRPr lang="de-DE" sz="2400" dirty="0"/>
          </a:p>
          <a:p>
            <a:pPr>
              <a:spcBef>
                <a:spcPct val="50000"/>
              </a:spcBef>
              <a:buFont typeface="Wingdings" pitchFamily="2" charset="2"/>
              <a:buChar char="Ø"/>
              <a:defRPr/>
            </a:pPr>
            <a:r>
              <a:rPr lang="de-DE" sz="2400" dirty="0" smtClean="0"/>
              <a:t>Aus insolvenzrechtlicher Sicht kann dies die Probleme darüber hinaus noch vergrößern.</a:t>
            </a:r>
            <a:endParaRPr lang="de-DE" sz="2400" dirty="0"/>
          </a:p>
        </p:txBody>
      </p:sp>
    </p:spTree>
    <p:extLst>
      <p:ext uri="{BB962C8B-B14F-4D97-AF65-F5344CB8AC3E}">
        <p14:creationId xmlns:p14="http://schemas.microsoft.com/office/powerpoint/2010/main" val="3730061352"/>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2823319"/>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3600" b="1" dirty="0" smtClean="0"/>
              <a:t>Gerichtliche Verfolgung</a:t>
            </a:r>
            <a:endParaRPr lang="de-DE" altLang="de-DE" sz="3600" b="1" dirty="0"/>
          </a:p>
        </p:txBody>
      </p:sp>
    </p:spTree>
    <p:extLst>
      <p:ext uri="{BB962C8B-B14F-4D97-AF65-F5344CB8AC3E}">
        <p14:creationId xmlns:p14="http://schemas.microsoft.com/office/powerpoint/2010/main" val="89886834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Gerichtliche Klage (zu langsam und zu teuer)</a:t>
            </a:r>
          </a:p>
          <a:p>
            <a:pPr>
              <a:spcBef>
                <a:spcPct val="50000"/>
              </a:spcBef>
              <a:buFont typeface="Wingdings" pitchFamily="2" charset="2"/>
              <a:buChar char="Ø"/>
            </a:pPr>
            <a:r>
              <a:rPr lang="de-DE" altLang="de-DE" sz="2400" dirty="0"/>
              <a:t>Gerichtlicher Mahnbescheid</a:t>
            </a:r>
          </a:p>
          <a:p>
            <a:pPr>
              <a:spcBef>
                <a:spcPct val="50000"/>
              </a:spcBef>
              <a:buFont typeface="Wingdings" pitchFamily="2" charset="2"/>
              <a:buChar char="Ø"/>
            </a:pPr>
            <a:r>
              <a:rPr lang="de-DE" altLang="de-DE" sz="2400" dirty="0"/>
              <a:t>Eventuell Überleitung ins gerichtliche Verfahren</a:t>
            </a:r>
          </a:p>
          <a:p>
            <a:pPr>
              <a:spcBef>
                <a:spcPct val="50000"/>
              </a:spcBef>
              <a:buFont typeface="Wingdings" pitchFamily="2" charset="2"/>
              <a:buChar char="Ø"/>
            </a:pPr>
            <a:r>
              <a:rPr lang="de-DE" altLang="de-DE" sz="2400" dirty="0"/>
              <a:t>Zwangsvollstreckung</a:t>
            </a:r>
          </a:p>
          <a:p>
            <a:pPr>
              <a:spcBef>
                <a:spcPct val="50000"/>
              </a:spcBef>
              <a:buFont typeface="Wingdings" pitchFamily="2" charset="2"/>
              <a:buChar char="Ø"/>
            </a:pPr>
            <a:r>
              <a:rPr lang="de-DE" altLang="de-DE" sz="2400" dirty="0"/>
              <a:t>Pünktliche Anmeldung zur Insolvenztabelle (nicht in Ziffer 33 erwähnt)</a:t>
            </a:r>
          </a:p>
        </p:txBody>
      </p:sp>
    </p:spTree>
    <p:extLst>
      <p:ext uri="{BB962C8B-B14F-4D97-AF65-F5344CB8AC3E}">
        <p14:creationId xmlns:p14="http://schemas.microsoft.com/office/powerpoint/2010/main" val="3657762386"/>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149</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71657"/>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Zwei-Monats-Frist </a:t>
            </a:r>
            <a:r>
              <a:rPr lang="de-DE" altLang="de-DE" sz="2400" dirty="0" smtClean="0"/>
              <a:t>für den Mahnbescheid ist </a:t>
            </a:r>
            <a:r>
              <a:rPr lang="de-DE" altLang="de-DE" sz="2400" dirty="0"/>
              <a:t>nachzuweisen durch Eingang beim Mahngericht.</a:t>
            </a:r>
          </a:p>
          <a:p>
            <a:pPr>
              <a:spcBef>
                <a:spcPct val="50000"/>
              </a:spcBef>
              <a:buFont typeface="Wingdings" pitchFamily="2" charset="2"/>
              <a:buChar char="Ø"/>
            </a:pPr>
            <a:r>
              <a:rPr lang="de-DE" altLang="de-DE" sz="2400" dirty="0"/>
              <a:t>Es muss dann alsbald der Mahnbescheid durch das Mahngericht erlassen werden. (Je nach Bundesland sehr unterschiedlich.)</a:t>
            </a:r>
          </a:p>
          <a:p>
            <a:pPr>
              <a:spcBef>
                <a:spcPct val="50000"/>
              </a:spcBef>
              <a:buFont typeface="Wingdings" pitchFamily="2" charset="2"/>
              <a:buChar char="Ø"/>
            </a:pPr>
            <a:r>
              <a:rPr lang="de-DE" altLang="de-DE" sz="2400" dirty="0"/>
              <a:t>Hat sich dies verzögert und liegt das an einer fehlerhaften Antragstellung (Monierungen) und wird deshalb die Frist versäumt, dann gilt der Mahnbescheid als zu spät ergangen.</a:t>
            </a:r>
            <a:br>
              <a:rPr lang="de-DE" altLang="de-DE" sz="2400" dirty="0"/>
            </a:br>
            <a:r>
              <a:rPr lang="de-DE" altLang="de-DE" sz="2400" dirty="0"/>
              <a:t>(Gefährlich bei gesamtschuldnerischen </a:t>
            </a:r>
            <a:r>
              <a:rPr lang="de-DE" altLang="de-DE" sz="2400" dirty="0" smtClean="0"/>
              <a:t>Mahnbescheid gegen </a:t>
            </a:r>
            <a:r>
              <a:rPr lang="de-DE" altLang="de-DE" sz="2400" dirty="0"/>
              <a:t>persönlich Haftende.)</a:t>
            </a:r>
          </a:p>
        </p:txBody>
      </p:sp>
    </p:spTree>
    <p:extLst>
      <p:ext uri="{BB962C8B-B14F-4D97-AF65-F5344CB8AC3E}">
        <p14:creationId xmlns:p14="http://schemas.microsoft.com/office/powerpoint/2010/main" val="9840154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Produkte der Steuerentlastung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270843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000" b="1" dirty="0"/>
              <a:t>§ 60 Abs. 1 Nr. 1 bis 4 </a:t>
            </a:r>
            <a:r>
              <a:rPr lang="de-DE" altLang="de-DE" sz="2000" b="1" dirty="0" err="1"/>
              <a:t>EnergieStG</a:t>
            </a:r>
            <a:r>
              <a:rPr lang="de-DE" altLang="de-DE" sz="2000" b="1" dirty="0"/>
              <a:t> :</a:t>
            </a:r>
          </a:p>
          <a:p>
            <a:pPr>
              <a:spcBef>
                <a:spcPct val="50000"/>
              </a:spcBef>
              <a:buFontTx/>
              <a:buNone/>
            </a:pPr>
            <a:r>
              <a:rPr lang="de-DE" altLang="de-DE" sz="2000" b="1" dirty="0"/>
              <a:t>Energieerzeugnisse gem. </a:t>
            </a:r>
          </a:p>
          <a:p>
            <a:pPr>
              <a:spcBef>
                <a:spcPct val="50000"/>
              </a:spcBef>
              <a:buClr>
                <a:srgbClr val="FF0000"/>
              </a:buClr>
              <a:buFont typeface="Wingdings" pitchFamily="2" charset="2"/>
              <a:buChar char="Ø"/>
            </a:pPr>
            <a:r>
              <a:rPr lang="de-DE" altLang="de-DE" sz="2000" b="1" dirty="0"/>
              <a:t>Vergaserkraftstoff</a:t>
            </a:r>
          </a:p>
          <a:p>
            <a:pPr>
              <a:spcBef>
                <a:spcPct val="50000"/>
              </a:spcBef>
              <a:buClr>
                <a:srgbClr val="FF0000"/>
              </a:buClr>
              <a:buFont typeface="Wingdings" pitchFamily="2" charset="2"/>
              <a:buChar char="Ø"/>
            </a:pPr>
            <a:r>
              <a:rPr lang="de-DE" altLang="de-DE" sz="2000" b="1" dirty="0"/>
              <a:t>Dieselkraftstoff</a:t>
            </a:r>
          </a:p>
          <a:p>
            <a:pPr>
              <a:spcBef>
                <a:spcPct val="50000"/>
              </a:spcBef>
              <a:buClr>
                <a:srgbClr val="FF0000"/>
              </a:buClr>
              <a:buFont typeface="Wingdings" pitchFamily="2" charset="2"/>
              <a:buChar char="Ø"/>
            </a:pPr>
            <a:r>
              <a:rPr lang="de-DE" altLang="de-DE" sz="2000" b="1" dirty="0"/>
              <a:t>Fettsäuremethylester (RME)</a:t>
            </a:r>
          </a:p>
          <a:p>
            <a:pPr>
              <a:spcBef>
                <a:spcPct val="50000"/>
              </a:spcBef>
              <a:buClr>
                <a:srgbClr val="FF0000"/>
              </a:buClr>
              <a:buFont typeface="Wingdings" pitchFamily="2" charset="2"/>
              <a:buChar char="Ø"/>
            </a:pPr>
            <a:r>
              <a:rPr lang="de-DE" altLang="de-DE" sz="2000" b="1" dirty="0"/>
              <a:t>Pflanzenöle</a:t>
            </a:r>
          </a:p>
        </p:txBody>
      </p:sp>
    </p:spTree>
    <p:extLst>
      <p:ext uri="{BB962C8B-B14F-4D97-AF65-F5344CB8AC3E}">
        <p14:creationId xmlns:p14="http://schemas.microsoft.com/office/powerpoint/2010/main" val="420897928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42900" indent="-342900">
              <a:spcBef>
                <a:spcPct val="50000"/>
              </a:spcBef>
              <a:buFont typeface="Wingdings" pitchFamily="2" charset="2"/>
              <a:buChar char="Ø"/>
              <a:defRPr/>
            </a:pPr>
            <a:r>
              <a:rPr lang="de-DE" sz="2400" b="1" dirty="0"/>
              <a:t>Probleme:</a:t>
            </a:r>
          </a:p>
          <a:p>
            <a:pPr marL="342900" indent="-342900">
              <a:spcBef>
                <a:spcPct val="50000"/>
              </a:spcBef>
              <a:buFont typeface="Wingdings" pitchFamily="2" charset="2"/>
              <a:buChar char="Ø"/>
              <a:defRPr/>
            </a:pPr>
            <a:r>
              <a:rPr lang="de-DE" sz="2400" dirty="0"/>
              <a:t>Das Gericht lässt sich viel Zeit zwischen Eingang und Erlass.</a:t>
            </a:r>
          </a:p>
          <a:p>
            <a:pPr marL="342900" indent="-342900">
              <a:spcBef>
                <a:spcPct val="50000"/>
              </a:spcBef>
              <a:buFont typeface="Wingdings" pitchFamily="2" charset="2"/>
              <a:buChar char="Ø"/>
              <a:defRPr/>
            </a:pPr>
            <a:r>
              <a:rPr lang="de-DE" sz="2400" dirty="0"/>
              <a:t>Die Zustellung des Mahnbescheides dauert zu lange. Gegebenenfalls nachfragen.</a:t>
            </a:r>
          </a:p>
          <a:p>
            <a:pPr marL="342900" indent="-342900">
              <a:spcBef>
                <a:spcPct val="50000"/>
              </a:spcBef>
              <a:buFont typeface="Wingdings" pitchFamily="2" charset="2"/>
              <a:buChar char="Ø"/>
              <a:defRPr/>
            </a:pPr>
            <a:r>
              <a:rPr lang="de-DE" sz="2400" dirty="0"/>
              <a:t>Es gibt mehrere Adressen, an denen zugestellt werden könnte.</a:t>
            </a:r>
          </a:p>
          <a:p>
            <a:pPr marL="0" indent="0">
              <a:spcBef>
                <a:spcPct val="50000"/>
              </a:spcBef>
              <a:buFontTx/>
              <a:buNone/>
              <a:defRPr/>
            </a:pPr>
            <a:r>
              <a:rPr lang="de-DE" sz="2400" dirty="0">
                <a:solidFill>
                  <a:srgbClr val="C00000"/>
                </a:solidFill>
              </a:rPr>
              <a:t>Tankstellenbetreiber hat als </a:t>
            </a:r>
            <a:r>
              <a:rPr lang="de-DE" sz="2400" dirty="0" err="1">
                <a:solidFill>
                  <a:srgbClr val="C00000"/>
                </a:solidFill>
              </a:rPr>
              <a:t>e.K</a:t>
            </a:r>
            <a:r>
              <a:rPr lang="de-DE" sz="2400" dirty="0">
                <a:solidFill>
                  <a:srgbClr val="C00000"/>
                </a:solidFill>
              </a:rPr>
              <a:t>. Geschäftssitz an der Tankstelle, bekommt von Ihnen aber keinen Kraftstoff mehr und schließt. Dort oder an Wohnadresse zustellen?</a:t>
            </a:r>
          </a:p>
        </p:txBody>
      </p:sp>
    </p:spTree>
    <p:extLst>
      <p:ext uri="{BB962C8B-B14F-4D97-AF65-F5344CB8AC3E}">
        <p14:creationId xmlns:p14="http://schemas.microsoft.com/office/powerpoint/2010/main" val="359840283"/>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151</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Gerichtliche Verfolgung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2516703"/>
            <a:ext cx="7560000" cy="167962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lnSpc>
                <a:spcPct val="150000"/>
              </a:lnSpc>
              <a:spcBef>
                <a:spcPct val="50000"/>
              </a:spcBef>
              <a:buFontTx/>
              <a:buNone/>
            </a:pPr>
            <a:r>
              <a:rPr lang="de-DE" altLang="de-DE" sz="2400" b="1" dirty="0" smtClean="0"/>
              <a:t>Aufweichung der „Zwei-Monats-Frist“ mit der Notwendigkeit zuvor und sofort tätig zu werden.</a:t>
            </a:r>
            <a:endParaRPr lang="de-DE" altLang="de-DE" sz="2400" b="1" dirty="0"/>
          </a:p>
        </p:txBody>
      </p:sp>
    </p:spTree>
    <p:extLst>
      <p:ext uri="{BB962C8B-B14F-4D97-AF65-F5344CB8AC3E}">
        <p14:creationId xmlns:p14="http://schemas.microsoft.com/office/powerpoint/2010/main" val="293350569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86232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Früher:</a:t>
            </a:r>
          </a:p>
          <a:p>
            <a:pPr marL="0" indent="0">
              <a:spcBef>
                <a:spcPct val="50000"/>
              </a:spcBef>
              <a:buFontTx/>
              <a:buNone/>
            </a:pPr>
            <a:r>
              <a:rPr lang="de-DE" altLang="de-DE" sz="2400" dirty="0">
                <a:cs typeface="Times New Roman" charset="0"/>
              </a:rPr>
              <a:t>„... wie im übrigen auch jedes andere Mahn-system, bei dem sichergestellt ist, dass im Falle der Nichtbegleichung einer Forderung spätestens etwa 2 Monate nach der </a:t>
            </a:r>
            <a:r>
              <a:rPr lang="de-DE" altLang="de-DE" sz="2400" dirty="0" err="1">
                <a:cs typeface="Times New Roman" charset="0"/>
              </a:rPr>
              <a:t>Beliefer-ung</a:t>
            </a:r>
            <a:r>
              <a:rPr lang="de-DE" altLang="de-DE" sz="2400" dirty="0">
                <a:cs typeface="Times New Roman" charset="0"/>
              </a:rPr>
              <a:t> die gerichtliche Verfolgung in die Wege geleitet wird</a:t>
            </a:r>
            <a:r>
              <a:rPr lang="de-DE" altLang="de-DE" sz="2400" dirty="0"/>
              <a:t>.“</a:t>
            </a:r>
          </a:p>
        </p:txBody>
      </p:sp>
    </p:spTree>
    <p:extLst>
      <p:ext uri="{BB962C8B-B14F-4D97-AF65-F5344CB8AC3E}">
        <p14:creationId xmlns:p14="http://schemas.microsoft.com/office/powerpoint/2010/main" val="472721442"/>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49299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fontAlgn="t">
              <a:spcBef>
                <a:spcPct val="50000"/>
              </a:spcBef>
              <a:buFontTx/>
              <a:buNone/>
            </a:pPr>
            <a:r>
              <a:rPr lang="de-DE" altLang="de-DE" sz="2400" b="1" dirty="0"/>
              <a:t>Heute:</a:t>
            </a:r>
          </a:p>
          <a:p>
            <a:pPr marL="0" indent="0" fontAlgn="t">
              <a:spcBef>
                <a:spcPct val="50000"/>
              </a:spcBef>
              <a:buFontTx/>
              <a:buNone/>
            </a:pPr>
            <a:r>
              <a:rPr lang="de-DE" altLang="de-DE" sz="2400" dirty="0"/>
              <a:t>„Indes lässt sich der Entscheidung nicht entnehmen, dass ein Mineralöllieferant in jedem Fall eine Frist von zwei Monaten ausschöpfen kann, bevor er die nach § 53 Abs. 1 Nr. 3 </a:t>
            </a:r>
            <a:r>
              <a:rPr lang="de-DE" altLang="de-DE" sz="2400" dirty="0" err="1"/>
              <a:t>MinöStV</a:t>
            </a:r>
            <a:r>
              <a:rPr lang="de-DE" altLang="de-DE" sz="2400" dirty="0"/>
              <a:t> geforderten Schritte einleitet.“</a:t>
            </a:r>
          </a:p>
        </p:txBody>
      </p:sp>
    </p:spTree>
    <p:extLst>
      <p:ext uri="{BB962C8B-B14F-4D97-AF65-F5344CB8AC3E}">
        <p14:creationId xmlns:p14="http://schemas.microsoft.com/office/powerpoint/2010/main" val="2050675734"/>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Unverzüglich bedeutet hier wohl umgehend, also ohne schuldhaftes Zögern</a:t>
            </a:r>
          </a:p>
          <a:p>
            <a:pPr marL="0" indent="0">
              <a:spcBef>
                <a:spcPct val="50000"/>
              </a:spcBef>
            </a:pPr>
            <a:r>
              <a:rPr lang="de-DE" altLang="de-DE" sz="2400" b="1" dirty="0"/>
              <a:t>Situationen:</a:t>
            </a:r>
          </a:p>
          <a:p>
            <a:pPr>
              <a:spcBef>
                <a:spcPct val="50000"/>
              </a:spcBef>
              <a:buFont typeface="Wingdings" pitchFamily="2" charset="2"/>
              <a:buChar char="Ø"/>
            </a:pPr>
            <a:r>
              <a:rPr lang="de-DE" altLang="de-DE" sz="2400" dirty="0"/>
              <a:t>Warenempfänger kündigt an, Insolvenz zu beantragen.</a:t>
            </a:r>
          </a:p>
          <a:p>
            <a:pPr>
              <a:spcBef>
                <a:spcPct val="50000"/>
              </a:spcBef>
              <a:buFont typeface="Wingdings" pitchFamily="2" charset="2"/>
              <a:buChar char="Ø"/>
            </a:pPr>
            <a:r>
              <a:rPr lang="de-DE" altLang="de-DE" sz="2400" dirty="0"/>
              <a:t>Dritter Gläubiger kündigt an, Insolvenz zu beantragen.</a:t>
            </a:r>
          </a:p>
          <a:p>
            <a:pPr>
              <a:spcBef>
                <a:spcPct val="50000"/>
              </a:spcBef>
              <a:buFont typeface="Wingdings" pitchFamily="2" charset="2"/>
              <a:buChar char="Ø"/>
            </a:pPr>
            <a:r>
              <a:rPr lang="de-DE" altLang="de-DE" sz="2400" dirty="0"/>
              <a:t>Insolvenzgericht bestellt einen Gutachter.</a:t>
            </a:r>
          </a:p>
          <a:p>
            <a:pPr>
              <a:spcBef>
                <a:spcPct val="50000"/>
              </a:spcBef>
              <a:buFont typeface="Wingdings" pitchFamily="2" charset="2"/>
              <a:buChar char="Ø"/>
            </a:pPr>
            <a:r>
              <a:rPr lang="de-DE" altLang="de-DE" sz="2400" dirty="0"/>
              <a:t>Vorläufiges Insolvenzverfahren ist eröffnet.</a:t>
            </a:r>
          </a:p>
        </p:txBody>
      </p:sp>
    </p:spTree>
    <p:extLst>
      <p:ext uri="{BB962C8B-B14F-4D97-AF65-F5344CB8AC3E}">
        <p14:creationId xmlns:p14="http://schemas.microsoft.com/office/powerpoint/2010/main" val="227108541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a:t>„Es kann aber auch eine Situation eintreten, in der vom Gläubiger unverzügliches Handeln gefordert wird. </a:t>
            </a:r>
            <a:r>
              <a:rPr lang="de-DE" altLang="de-DE" sz="2400" dirty="0">
                <a:solidFill>
                  <a:srgbClr val="FF0000"/>
                </a:solidFill>
              </a:rPr>
              <a:t>Das ist insbesondere dann der Fall, wenn der Gläubiger </a:t>
            </a:r>
            <a:r>
              <a:rPr lang="de-DE" altLang="de-DE" sz="2400" dirty="0" smtClean="0">
                <a:solidFill>
                  <a:srgbClr val="FF0000"/>
                </a:solidFill>
              </a:rPr>
              <a:t>Informationen </a:t>
            </a:r>
            <a:r>
              <a:rPr lang="de-DE" altLang="de-DE" sz="2400" dirty="0">
                <a:solidFill>
                  <a:srgbClr val="FF0000"/>
                </a:solidFill>
              </a:rPr>
              <a:t>über die (voraussichtliche oder zu erwartende) Zahlungsunfähigkeit erhält </a:t>
            </a:r>
            <a:r>
              <a:rPr lang="de-DE" altLang="de-DE" sz="2400" dirty="0"/>
              <a:t>und nicht sogleich den Erlass eines </a:t>
            </a:r>
            <a:r>
              <a:rPr lang="de-DE" altLang="de-DE" sz="2400" dirty="0" smtClean="0"/>
              <a:t>Mahnbescheides </a:t>
            </a:r>
            <a:r>
              <a:rPr lang="de-DE" altLang="de-DE" sz="2400" dirty="0"/>
              <a:t>und sodann eines </a:t>
            </a:r>
            <a:r>
              <a:rPr lang="de-DE" altLang="de-DE" sz="2400" dirty="0" smtClean="0"/>
              <a:t>Vollstreckungsbescheides </a:t>
            </a:r>
            <a:r>
              <a:rPr lang="de-DE" altLang="de-DE" sz="2400" dirty="0"/>
              <a:t>beantragt, um so rasch wie möglich </a:t>
            </a:r>
            <a:r>
              <a:rPr lang="de-DE" altLang="de-DE" sz="2400" dirty="0" smtClean="0"/>
              <a:t>Vollstreckungsmaß-nahmen </a:t>
            </a:r>
            <a:r>
              <a:rPr lang="de-DE" altLang="de-DE" sz="2400" dirty="0"/>
              <a:t>beim Warenempfänger ergreifen zu können.“</a:t>
            </a:r>
          </a:p>
        </p:txBody>
      </p:sp>
    </p:spTree>
    <p:extLst>
      <p:ext uri="{BB962C8B-B14F-4D97-AF65-F5344CB8AC3E}">
        <p14:creationId xmlns:p14="http://schemas.microsoft.com/office/powerpoint/2010/main" val="3735910363"/>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a:t>„Die gerichtliche Geltendmachung hat zu einem Zeitpunkt zu erfolgen, zu dem ein im Geschäftsverkehr die Grundsätze ordnungs-gemäßer kaufmännischer Geschäftsführung beachtender und wie ein sorgfältiger Kauf-mann handelnder Mineralöllieferant </a:t>
            </a:r>
            <a:r>
              <a:rPr lang="de-DE" altLang="de-DE" sz="2400" dirty="0" smtClean="0"/>
              <a:t>erkennen </a:t>
            </a:r>
            <a:r>
              <a:rPr lang="de-DE" altLang="de-DE" sz="2400" dirty="0"/>
              <a:t>muss, dass eine Durchsetzung des </a:t>
            </a:r>
            <a:r>
              <a:rPr lang="de-DE" altLang="de-DE" sz="2400" dirty="0" smtClean="0"/>
              <a:t>Kaufpreis-anspruchs </a:t>
            </a:r>
            <a:r>
              <a:rPr lang="de-DE" altLang="de-DE" sz="2400" dirty="0"/>
              <a:t>die Inanspruchnahme der </a:t>
            </a:r>
            <a:r>
              <a:rPr lang="de-DE" altLang="de-DE" sz="2400" dirty="0" smtClean="0"/>
              <a:t>Zivil-gerichte </a:t>
            </a:r>
            <a:r>
              <a:rPr lang="de-DE" altLang="de-DE" sz="2400" dirty="0"/>
              <a:t>erfordert.“</a:t>
            </a:r>
          </a:p>
        </p:txBody>
      </p:sp>
    </p:spTree>
    <p:extLst>
      <p:ext uri="{BB962C8B-B14F-4D97-AF65-F5344CB8AC3E}">
        <p14:creationId xmlns:p14="http://schemas.microsoft.com/office/powerpoint/2010/main" val="21639603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Wer in solchen Situationen abwartet bis das Insolvenzverfahren eröffnet wird und sonst alles tut, verliert den Anspruch auf Entlastung. Man könne die </a:t>
            </a:r>
            <a:r>
              <a:rPr lang="de-DE" altLang="de-DE" sz="2400" dirty="0" smtClean="0"/>
              <a:t>Vermögens-situation </a:t>
            </a:r>
            <a:r>
              <a:rPr lang="de-DE" altLang="de-DE" sz="2400" dirty="0"/>
              <a:t>nicht beurteilen und es sei nicht sicher, ob der Antrag zurückgenommen würde oder das Verfahren überhaupt eröffnet. </a:t>
            </a:r>
          </a:p>
          <a:p>
            <a:pPr>
              <a:spcBef>
                <a:spcPct val="50000"/>
              </a:spcBef>
              <a:buFont typeface="Wingdings" pitchFamily="2" charset="2"/>
              <a:buChar char="Ø"/>
            </a:pPr>
            <a:r>
              <a:rPr lang="de-DE" altLang="de-DE" sz="2400" dirty="0"/>
              <a:t>Der BFH begründet dies, dass man in einem solchen Falle sofort in der Lage sein müsse, die Vollstreckung einzuleiten.</a:t>
            </a:r>
          </a:p>
        </p:txBody>
      </p:sp>
    </p:spTree>
    <p:extLst>
      <p:ext uri="{BB962C8B-B14F-4D97-AF65-F5344CB8AC3E}">
        <p14:creationId xmlns:p14="http://schemas.microsoft.com/office/powerpoint/2010/main" val="4183833175"/>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Unverzügliche gerichtliche Verfolgung  Ziffer 34</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defRPr/>
            </a:pPr>
            <a:r>
              <a:rPr lang="de-DE" sz="2400" dirty="0"/>
              <a:t>Gründe:</a:t>
            </a:r>
            <a:endParaRPr lang="de-DE" sz="2400" i="1" dirty="0"/>
          </a:p>
          <a:p>
            <a:pPr marL="342900" indent="-342900">
              <a:spcBef>
                <a:spcPct val="50000"/>
              </a:spcBef>
              <a:buFont typeface="Wingdings" pitchFamily="2" charset="2"/>
              <a:buChar char="Ø"/>
              <a:defRPr/>
            </a:pPr>
            <a:r>
              <a:rPr lang="de-DE" sz="2400" dirty="0"/>
              <a:t>Der Mahnbescheid wird nach sechs Monaten wirkungslos, wenn kein VB beantragt wird.</a:t>
            </a:r>
          </a:p>
          <a:p>
            <a:pPr marL="342900" indent="-342900">
              <a:spcBef>
                <a:spcPct val="50000"/>
              </a:spcBef>
              <a:buFont typeface="Wingdings" pitchFamily="2" charset="2"/>
              <a:buChar char="Ø"/>
              <a:defRPr/>
            </a:pPr>
            <a:r>
              <a:rPr lang="de-DE" sz="2400" dirty="0"/>
              <a:t>Der VB wäre wirksam während des vorläufigen Insolvenzverfahrens (allein das genügt dem BFH, zu fordern, dass man es muss).</a:t>
            </a:r>
          </a:p>
          <a:p>
            <a:pPr marL="342900" indent="-342900">
              <a:spcBef>
                <a:spcPct val="50000"/>
              </a:spcBef>
              <a:buFont typeface="Wingdings" pitchFamily="2" charset="2"/>
              <a:buChar char="Ø"/>
              <a:defRPr/>
            </a:pPr>
            <a:r>
              <a:rPr lang="de-DE" sz="2400" dirty="0"/>
              <a:t>Trotz (regelmäßigem) Vollstreckungsverbot ist die Vollstreckung in Immobilien immer möglich</a:t>
            </a:r>
            <a:r>
              <a:rPr lang="de-DE" sz="2400" dirty="0" smtClean="0"/>
              <a:t>.</a:t>
            </a:r>
            <a:endParaRPr lang="de-DE" sz="2400" dirty="0"/>
          </a:p>
        </p:txBody>
      </p:sp>
    </p:spTree>
    <p:extLst>
      <p:ext uri="{BB962C8B-B14F-4D97-AF65-F5344CB8AC3E}">
        <p14:creationId xmlns:p14="http://schemas.microsoft.com/office/powerpoint/2010/main" val="417651237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159</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52431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Auch bei Eröffnung eines vorläufigen </a:t>
            </a:r>
            <a:r>
              <a:rPr lang="de-DE" altLang="de-DE" sz="2400" dirty="0" err="1"/>
              <a:t>Insol-venzverfahrens</a:t>
            </a:r>
            <a:r>
              <a:rPr lang="de-DE" altLang="de-DE" sz="2400" dirty="0"/>
              <a:t> muss ein gerichtlicher Mahn-bescheid beantragt werden. Dies beim schwachen vorläufigen Verwalter (mit Zu-stimmungsvorbehalt) und </a:t>
            </a:r>
            <a:r>
              <a:rPr lang="de-DE" altLang="de-DE" sz="2400" i="1" dirty="0"/>
              <a:t>beim starken vor-läufigen Verwalter</a:t>
            </a:r>
            <a:r>
              <a:rPr lang="de-DE" altLang="de-DE" sz="2400" dirty="0"/>
              <a:t>.</a:t>
            </a:r>
          </a:p>
          <a:p>
            <a:pPr>
              <a:spcBef>
                <a:spcPct val="50000"/>
              </a:spcBef>
              <a:buFont typeface="Wingdings" pitchFamily="2" charset="2"/>
              <a:buChar char="Ø"/>
            </a:pPr>
            <a:r>
              <a:rPr lang="de-DE" altLang="de-DE" sz="2400" dirty="0" smtClean="0"/>
              <a:t>Vorsichtshalber immer </a:t>
            </a:r>
            <a:r>
              <a:rPr lang="de-DE" altLang="de-DE" sz="2400" dirty="0"/>
              <a:t>machen. </a:t>
            </a:r>
          </a:p>
          <a:p>
            <a:pPr>
              <a:spcBef>
                <a:spcPct val="50000"/>
              </a:spcBef>
              <a:buFont typeface="Wingdings" pitchFamily="2" charset="2"/>
              <a:buChar char="Ø"/>
            </a:pPr>
            <a:r>
              <a:rPr lang="de-DE" altLang="de-DE" sz="2400" dirty="0"/>
              <a:t>Die Forderung, beim starken vorläufigen </a:t>
            </a:r>
            <a:r>
              <a:rPr lang="de-DE" altLang="de-DE" sz="2400" dirty="0" err="1"/>
              <a:t>Ver-walter</a:t>
            </a:r>
            <a:r>
              <a:rPr lang="de-DE" altLang="de-DE" sz="2400" dirty="0"/>
              <a:t> den Mahnbescheid zu beantragen, ist die Verpflichtung, eine – rechtlich – unmögliche Handlung vorzunehmen</a:t>
            </a:r>
            <a:r>
              <a:rPr lang="de-DE" altLang="de-DE" sz="2400" dirty="0" smtClean="0"/>
              <a:t>!</a:t>
            </a:r>
            <a:endParaRPr lang="de-DE" altLang="de-DE" sz="2400" dirty="0"/>
          </a:p>
        </p:txBody>
      </p:sp>
    </p:spTree>
    <p:extLst>
      <p:ext uri="{BB962C8B-B14F-4D97-AF65-F5344CB8AC3E}">
        <p14:creationId xmlns:p14="http://schemas.microsoft.com/office/powerpoint/2010/main" val="8574205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Steuerentlastung für Biokraftstoffe</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2"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000" b="1" dirty="0">
                <a:latin typeface="Arial" charset="0"/>
              </a:rPr>
              <a:t>§ 50 Steuerentlastung für </a:t>
            </a:r>
            <a:r>
              <a:rPr lang="de-DE" altLang="de-DE" sz="2000" b="1" dirty="0" smtClean="0">
                <a:latin typeface="Arial" charset="0"/>
              </a:rPr>
              <a:t>Biokraftstoffe</a:t>
            </a:r>
            <a:r>
              <a:rPr lang="de-DE" altLang="de-DE" sz="2000" b="1" dirty="0" smtClean="0">
                <a:latin typeface="Courier" pitchFamily="49" charset="0"/>
              </a:rPr>
              <a:t> </a:t>
            </a:r>
          </a:p>
          <a:p>
            <a:pPr marL="0" indent="0">
              <a:spcBef>
                <a:spcPct val="50000"/>
              </a:spcBef>
            </a:pPr>
            <a:r>
              <a:rPr lang="de-DE" altLang="de-DE" sz="2000" dirty="0" smtClean="0">
                <a:latin typeface="Arial" charset="0"/>
              </a:rPr>
              <a:t>Entlastung bei RME und Pflanzenölen mittlerweile gleich hoch:</a:t>
            </a:r>
          </a:p>
          <a:p>
            <a:pPr>
              <a:spcBef>
                <a:spcPct val="50000"/>
              </a:spcBef>
              <a:buFontTx/>
              <a:buAutoNum type="arabicParenBoth"/>
            </a:pPr>
            <a:endParaRPr lang="de-DE" altLang="de-DE" sz="2000" dirty="0">
              <a:latin typeface="Arial" charset="0"/>
            </a:endParaRPr>
          </a:p>
          <a:p>
            <a:pPr>
              <a:spcBef>
                <a:spcPct val="0"/>
              </a:spcBef>
              <a:tabLst>
                <a:tab pos="3584575" algn="l"/>
                <a:tab pos="3949700" algn="dec"/>
                <a:tab pos="6099175" algn="l"/>
                <a:tab pos="6456363" algn="dec"/>
              </a:tabLst>
            </a:pPr>
            <a:r>
              <a:rPr lang="de-DE" altLang="de-DE" sz="2000" dirty="0">
                <a:latin typeface="Arial" charset="0"/>
              </a:rPr>
              <a:t>		 </a:t>
            </a:r>
            <a:r>
              <a:rPr lang="de-DE" altLang="de-DE" sz="2000" dirty="0" smtClean="0">
                <a:latin typeface="Arial" charset="0"/>
              </a:rPr>
              <a:t>Pflanzenöl	RME</a:t>
            </a:r>
          </a:p>
          <a:p>
            <a:pPr>
              <a:spcBef>
                <a:spcPct val="0"/>
              </a:spcBef>
              <a:tabLst>
                <a:tab pos="3949700" algn="dec"/>
                <a:tab pos="6456363" algn="dec"/>
              </a:tabLst>
            </a:pPr>
            <a:r>
              <a:rPr lang="de-DE" altLang="de-DE" sz="2000" dirty="0" smtClean="0">
                <a:latin typeface="Arial" charset="0"/>
              </a:rPr>
              <a:t>für </a:t>
            </a:r>
            <a:r>
              <a:rPr lang="de-DE" altLang="de-DE" sz="2000" dirty="0">
                <a:latin typeface="Arial" charset="0"/>
              </a:rPr>
              <a:t>1.000 </a:t>
            </a:r>
            <a:r>
              <a:rPr lang="de-DE" altLang="de-DE" sz="2000" dirty="0" smtClean="0">
                <a:latin typeface="Arial" charset="0"/>
              </a:rPr>
              <a:t>l</a:t>
            </a:r>
            <a:endParaRPr lang="de-DE" altLang="de-DE" sz="2000" dirty="0">
              <a:latin typeface="Arial" charset="0"/>
            </a:endParaRPr>
          </a:p>
          <a:p>
            <a:pPr>
              <a:spcBef>
                <a:spcPct val="0"/>
              </a:spcBef>
              <a:tabLst>
                <a:tab pos="3949700" algn="dec"/>
                <a:tab pos="6456363" algn="dec"/>
              </a:tabLst>
            </a:pPr>
            <a:r>
              <a:rPr lang="de-DE" altLang="de-DE" sz="2000" dirty="0">
                <a:latin typeface="Arial" charset="0"/>
              </a:rPr>
              <a:t>bis 31. Dezember </a:t>
            </a:r>
            <a:r>
              <a:rPr lang="de-DE" altLang="de-DE" sz="2000" dirty="0" smtClean="0">
                <a:latin typeface="Arial" charset="0"/>
              </a:rPr>
              <a:t>2007	470,40 </a:t>
            </a:r>
            <a:r>
              <a:rPr lang="de-DE" altLang="de-DE" sz="2000" dirty="0">
                <a:latin typeface="Arial" charset="0"/>
              </a:rPr>
              <a:t>EUR</a:t>
            </a:r>
            <a:r>
              <a:rPr lang="de-DE" altLang="de-DE" sz="2000" dirty="0" smtClean="0">
                <a:latin typeface="Arial" charset="0"/>
              </a:rPr>
              <a:t>,	399,40 €</a:t>
            </a:r>
            <a:endParaRPr lang="de-DE" altLang="de-DE" sz="2000" dirty="0">
              <a:latin typeface="Arial" charset="0"/>
            </a:endParaRPr>
          </a:p>
          <a:p>
            <a:pPr>
              <a:spcBef>
                <a:spcPct val="0"/>
              </a:spcBef>
              <a:tabLst>
                <a:tab pos="3949700" algn="dec"/>
                <a:tab pos="6456363" algn="dec"/>
              </a:tabLst>
            </a:pPr>
            <a:r>
              <a:rPr lang="de-DE" altLang="de-DE" sz="2000" dirty="0">
                <a:latin typeface="Arial" charset="0"/>
              </a:rPr>
              <a:t>vom 1. Januar 2008</a:t>
            </a:r>
          </a:p>
          <a:p>
            <a:pPr>
              <a:spcBef>
                <a:spcPct val="0"/>
              </a:spcBef>
              <a:tabLst>
                <a:tab pos="3949700" algn="dec"/>
                <a:tab pos="6456363" algn="dec"/>
              </a:tabLst>
            </a:pPr>
            <a:r>
              <a:rPr lang="de-DE" altLang="de-DE" sz="2000" dirty="0">
                <a:latin typeface="Arial" charset="0"/>
              </a:rPr>
              <a:t>bis 31. Dezember </a:t>
            </a:r>
            <a:r>
              <a:rPr lang="de-DE" altLang="de-DE" sz="2000" dirty="0" smtClean="0">
                <a:latin typeface="Arial" charset="0"/>
              </a:rPr>
              <a:t>2008	388,90 </a:t>
            </a:r>
            <a:r>
              <a:rPr lang="de-DE" altLang="de-DE" sz="2000" dirty="0">
                <a:latin typeface="Arial" charset="0"/>
              </a:rPr>
              <a:t>EUR</a:t>
            </a:r>
            <a:r>
              <a:rPr lang="de-DE" altLang="de-DE" sz="2000" dirty="0" smtClean="0">
                <a:latin typeface="Arial" charset="0"/>
              </a:rPr>
              <a:t>,	336,40 €</a:t>
            </a:r>
            <a:endParaRPr lang="de-DE" altLang="de-DE" sz="2000" dirty="0">
              <a:latin typeface="Arial" charset="0"/>
            </a:endParaRPr>
          </a:p>
          <a:p>
            <a:pPr>
              <a:spcBef>
                <a:spcPct val="0"/>
              </a:spcBef>
              <a:tabLst>
                <a:tab pos="3949700" algn="dec"/>
                <a:tab pos="6456363" algn="dec"/>
              </a:tabLst>
            </a:pPr>
            <a:r>
              <a:rPr lang="de-DE" altLang="de-DE" sz="2000" dirty="0">
                <a:latin typeface="Arial" charset="0"/>
              </a:rPr>
              <a:t>vom 1. Januar 2009</a:t>
            </a:r>
          </a:p>
          <a:p>
            <a:pPr>
              <a:spcBef>
                <a:spcPct val="0"/>
              </a:spcBef>
              <a:tabLst>
                <a:tab pos="3949700" algn="dec"/>
                <a:tab pos="6456363" algn="dec"/>
              </a:tabLst>
            </a:pPr>
            <a:r>
              <a:rPr lang="de-DE" altLang="de-DE" sz="2000" dirty="0">
                <a:latin typeface="Arial" charset="0"/>
              </a:rPr>
              <a:t>bis 31. Dezember 2012 	304,90 EUR</a:t>
            </a:r>
            <a:r>
              <a:rPr lang="de-DE" altLang="de-DE" sz="2000" dirty="0" smtClean="0">
                <a:latin typeface="Arial" charset="0"/>
              </a:rPr>
              <a:t>,	303,40 €</a:t>
            </a:r>
            <a:endParaRPr lang="de-DE" altLang="de-DE" sz="2000" dirty="0">
              <a:latin typeface="Arial" charset="0"/>
            </a:endParaRPr>
          </a:p>
          <a:p>
            <a:pPr>
              <a:spcBef>
                <a:spcPct val="0"/>
              </a:spcBef>
              <a:tabLst>
                <a:tab pos="3949700" algn="dec"/>
                <a:tab pos="6456363" algn="dec"/>
              </a:tabLst>
            </a:pPr>
            <a:endParaRPr lang="de-DE" altLang="de-DE" sz="2000" dirty="0">
              <a:latin typeface="Arial" charset="0"/>
            </a:endParaRPr>
          </a:p>
          <a:p>
            <a:pPr>
              <a:spcBef>
                <a:spcPct val="0"/>
              </a:spcBef>
              <a:tabLst>
                <a:tab pos="5202238" algn="dec"/>
              </a:tabLst>
            </a:pPr>
            <a:r>
              <a:rPr lang="de-DE" altLang="de-DE" sz="2000" dirty="0">
                <a:latin typeface="Arial" charset="0"/>
              </a:rPr>
              <a:t>ab 1. Januar 2013 </a:t>
            </a:r>
            <a:r>
              <a:rPr lang="de-DE" altLang="de-DE" sz="2000" dirty="0" smtClean="0">
                <a:latin typeface="Arial" charset="0"/>
              </a:rPr>
              <a:t>	</a:t>
            </a:r>
            <a:r>
              <a:rPr lang="de-DE" altLang="de-DE" sz="2000" b="1" dirty="0" smtClean="0">
                <a:solidFill>
                  <a:srgbClr val="FF0000"/>
                </a:solidFill>
                <a:latin typeface="Arial" charset="0"/>
              </a:rPr>
              <a:t>21,40 </a:t>
            </a:r>
            <a:r>
              <a:rPr lang="de-DE" altLang="de-DE" sz="2000" b="1" dirty="0">
                <a:solidFill>
                  <a:srgbClr val="FF0000"/>
                </a:solidFill>
                <a:latin typeface="Arial" charset="0"/>
              </a:rPr>
              <a:t>EUR</a:t>
            </a:r>
            <a:r>
              <a:rPr lang="de-DE" altLang="de-DE" sz="2000" dirty="0">
                <a:solidFill>
                  <a:srgbClr val="FF0000"/>
                </a:solidFill>
                <a:latin typeface="Arial" charset="0"/>
              </a:rPr>
              <a:t>.</a:t>
            </a:r>
          </a:p>
          <a:p>
            <a:pPr lvl="1">
              <a:spcBef>
                <a:spcPct val="0"/>
              </a:spcBef>
              <a:buFontTx/>
              <a:buNone/>
            </a:pPr>
            <a:endParaRPr lang="de-DE" altLang="de-DE" sz="2000" dirty="0">
              <a:latin typeface="Arial" charset="0"/>
            </a:endParaRPr>
          </a:p>
          <a:p>
            <a:pPr lvl="1">
              <a:spcBef>
                <a:spcPct val="0"/>
              </a:spcBef>
              <a:buFontTx/>
              <a:buNone/>
            </a:pPr>
            <a:endParaRPr lang="de-DE" altLang="de-DE" sz="2000" dirty="0">
              <a:latin typeface="Arial" charset="0"/>
            </a:endParaRPr>
          </a:p>
        </p:txBody>
      </p:sp>
    </p:spTree>
    <p:extLst>
      <p:ext uri="{BB962C8B-B14F-4D97-AF65-F5344CB8AC3E}">
        <p14:creationId xmlns:p14="http://schemas.microsoft.com/office/powerpoint/2010/main" val="11306586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160</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BFH vom 23.09.2015:</a:t>
            </a:r>
          </a:p>
          <a:p>
            <a:pPr>
              <a:spcBef>
                <a:spcPct val="50000"/>
              </a:spcBef>
              <a:buFont typeface="Wingdings" pitchFamily="2" charset="2"/>
              <a:buChar char="Ø"/>
            </a:pPr>
            <a:r>
              <a:rPr lang="de-DE" altLang="de-DE" sz="2400" dirty="0" smtClean="0"/>
              <a:t>Falsche Bezugnahme auf einen „starken Insolvenzverwalter mit Zustimmungsvor-behalt“</a:t>
            </a:r>
          </a:p>
          <a:p>
            <a:pPr>
              <a:spcBef>
                <a:spcPct val="50000"/>
              </a:spcBef>
              <a:buFont typeface="Wingdings" pitchFamily="2" charset="2"/>
              <a:buChar char="Ø"/>
            </a:pPr>
            <a:r>
              <a:rPr lang="de-DE" altLang="de-DE" sz="2400" dirty="0" smtClean="0"/>
              <a:t>Höchst verwirrende, von alten Urteilen abweichende Ausführungen.</a:t>
            </a:r>
          </a:p>
          <a:p>
            <a:pPr>
              <a:spcBef>
                <a:spcPct val="50000"/>
              </a:spcBef>
              <a:buFont typeface="Wingdings" pitchFamily="2" charset="2"/>
              <a:buChar char="Ø"/>
            </a:pPr>
            <a:r>
              <a:rPr lang="de-DE" altLang="de-DE" sz="2400" dirty="0" smtClean="0"/>
              <a:t>Es wird auf die Formulierung des Vollstreckungsverbotes abgestellt und es sei eine gerichtliche Verfolgung nicht nötig, wenn Immobilien vorhanden seien.</a:t>
            </a:r>
          </a:p>
          <a:p>
            <a:pPr>
              <a:spcBef>
                <a:spcPct val="50000"/>
              </a:spcBef>
              <a:buFont typeface="Wingdings" pitchFamily="2" charset="2"/>
              <a:buChar char="Ø"/>
            </a:pPr>
            <a:r>
              <a:rPr lang="de-DE" altLang="de-DE" sz="2400" b="1" dirty="0" smtClean="0">
                <a:solidFill>
                  <a:srgbClr val="FF0000"/>
                </a:solidFill>
              </a:rPr>
              <a:t>NICHT ERNST NEHMEN</a:t>
            </a:r>
            <a:endParaRPr lang="de-DE" altLang="de-DE" sz="2400" b="1" dirty="0">
              <a:solidFill>
                <a:srgbClr val="FF0000"/>
              </a:solidFill>
            </a:endParaRPr>
          </a:p>
        </p:txBody>
      </p:sp>
    </p:spTree>
    <p:extLst>
      <p:ext uri="{BB962C8B-B14F-4D97-AF65-F5344CB8AC3E}">
        <p14:creationId xmlns:p14="http://schemas.microsoft.com/office/powerpoint/2010/main" val="1328226541"/>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161</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63231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defRPr/>
            </a:pPr>
            <a:r>
              <a:rPr lang="de-DE" sz="2400" dirty="0"/>
              <a:t>Weitere Ausführung im Text: </a:t>
            </a:r>
            <a:br>
              <a:rPr lang="de-DE" sz="2400" dirty="0"/>
            </a:br>
            <a:r>
              <a:rPr lang="de-DE" sz="2400" i="1" dirty="0"/>
              <a:t>„Es ist in einem solchen Fall jedoch nicht </a:t>
            </a:r>
            <a:r>
              <a:rPr lang="de-DE" sz="2400" i="1" dirty="0" smtClean="0"/>
              <a:t>erforderlich</a:t>
            </a:r>
            <a:r>
              <a:rPr lang="de-DE" sz="2400" i="1" dirty="0"/>
              <a:t>, weitergehende Maßnahmen zu ergreifen und etwa den Erlass eines Vollstreckungsbescheid zu beantragen und hieraus im Wege der </a:t>
            </a:r>
            <a:r>
              <a:rPr lang="de-DE" sz="2400" i="1" dirty="0" smtClean="0"/>
              <a:t>Vollstreckung </a:t>
            </a:r>
            <a:r>
              <a:rPr lang="de-DE" sz="2400" i="1" dirty="0"/>
              <a:t>vorzugehen.“</a:t>
            </a:r>
          </a:p>
          <a:p>
            <a:pPr marL="342900" indent="-342900">
              <a:spcBef>
                <a:spcPct val="50000"/>
              </a:spcBef>
              <a:buFont typeface="Wingdings" pitchFamily="2" charset="2"/>
              <a:buChar char="Ø"/>
              <a:defRPr/>
            </a:pPr>
            <a:r>
              <a:rPr lang="de-DE" sz="2400" dirty="0"/>
              <a:t>Das ist totaler Unsinn. Bitte auf jeden Fall den Vollstreckungsbescheid beantragen und alle weiteren Schritte einleiten. Der BFH ist nicht an diese DV gebunden und würde hier höchst wahrscheinlich entgegengesetzt entscheiden.</a:t>
            </a:r>
          </a:p>
          <a:p>
            <a:pPr marL="342900" indent="-342900">
              <a:spcBef>
                <a:spcPct val="50000"/>
              </a:spcBef>
              <a:buFont typeface="Wingdings" pitchFamily="2" charset="2"/>
              <a:buChar char="Ø"/>
              <a:defRPr/>
            </a:pPr>
            <a:endParaRPr lang="de-DE" sz="2400" dirty="0"/>
          </a:p>
        </p:txBody>
      </p:sp>
    </p:spTree>
    <p:extLst>
      <p:ext uri="{BB962C8B-B14F-4D97-AF65-F5344CB8AC3E}">
        <p14:creationId xmlns:p14="http://schemas.microsoft.com/office/powerpoint/2010/main" val="3559672152"/>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162</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668864"/>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defRPr/>
            </a:pPr>
            <a:r>
              <a:rPr lang="de-DE" sz="2400" dirty="0" smtClean="0"/>
              <a:t>BFH vom 14.01.2015:</a:t>
            </a:r>
          </a:p>
          <a:p>
            <a:pPr marL="0" indent="0">
              <a:spcBef>
                <a:spcPct val="50000"/>
              </a:spcBef>
              <a:buFontTx/>
              <a:buNone/>
              <a:defRPr/>
            </a:pPr>
            <a:r>
              <a:rPr lang="de-DE" sz="2400" dirty="0" smtClean="0"/>
              <a:t>„Andererseits </a:t>
            </a:r>
            <a:r>
              <a:rPr lang="de-DE" sz="2400" dirty="0"/>
              <a:t>können in den Entscheidungen, die zur Erwirkung eines Titels ergangen sind, Grundsätze zum Tragen kommen, die auch bei der Durchführung der sich anschließenden Zwangsvollstreckung zu beachten sind</a:t>
            </a:r>
            <a:r>
              <a:rPr lang="de-DE" sz="2400" dirty="0" smtClean="0"/>
              <a:t>.“</a:t>
            </a:r>
          </a:p>
          <a:p>
            <a:pPr marL="0" indent="0">
              <a:spcBef>
                <a:spcPct val="50000"/>
              </a:spcBef>
              <a:buFontTx/>
              <a:buNone/>
              <a:defRPr/>
            </a:pPr>
            <a:r>
              <a:rPr lang="de-DE" sz="2400" dirty="0" smtClean="0"/>
              <a:t>Daraus kann entnommen werden, dass vollstreckt werden muss, wenn dies möglich ist. </a:t>
            </a:r>
            <a:endParaRPr lang="de-DE" sz="2400" dirty="0"/>
          </a:p>
        </p:txBody>
      </p:sp>
    </p:spTree>
    <p:extLst>
      <p:ext uri="{BB962C8B-B14F-4D97-AF65-F5344CB8AC3E}">
        <p14:creationId xmlns:p14="http://schemas.microsoft.com/office/powerpoint/2010/main" val="4204403640"/>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163</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0469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b="1" dirty="0"/>
              <a:t>Abweichungen bei Insolvenzeröffnung</a:t>
            </a:r>
          </a:p>
          <a:p>
            <a:pPr>
              <a:spcBef>
                <a:spcPct val="50000"/>
              </a:spcBef>
              <a:buFont typeface="Wingdings" pitchFamily="2" charset="2"/>
              <a:buChar char="Ø"/>
              <a:defRPr/>
            </a:pPr>
            <a:r>
              <a:rPr lang="de-DE" sz="2400" dirty="0"/>
              <a:t>Einsetzung eines Gutachters ohne Eröffnung des vorläufigen Verfahrens.</a:t>
            </a:r>
          </a:p>
          <a:p>
            <a:pPr>
              <a:spcBef>
                <a:spcPct val="50000"/>
              </a:spcBef>
              <a:buFont typeface="Wingdings" pitchFamily="2" charset="2"/>
              <a:buChar char="Ø"/>
              <a:defRPr/>
            </a:pPr>
            <a:r>
              <a:rPr lang="de-DE" sz="2400" dirty="0"/>
              <a:t>Wird nicht veröffentlicht.</a:t>
            </a:r>
          </a:p>
          <a:p>
            <a:pPr>
              <a:spcBef>
                <a:spcPct val="50000"/>
              </a:spcBef>
              <a:buFont typeface="Wingdings" pitchFamily="2" charset="2"/>
              <a:buChar char="Ø"/>
              <a:defRPr/>
            </a:pPr>
            <a:r>
              <a:rPr lang="de-DE" sz="2400" dirty="0"/>
              <a:t>Kann sich über Jahre hinweg ziehen.</a:t>
            </a:r>
          </a:p>
          <a:p>
            <a:pPr>
              <a:spcBef>
                <a:spcPct val="50000"/>
              </a:spcBef>
              <a:buFont typeface="Wingdings" pitchFamily="2" charset="2"/>
              <a:buChar char="Ø"/>
              <a:defRPr/>
            </a:pPr>
            <a:r>
              <a:rPr lang="de-DE" sz="2400" dirty="0" smtClean="0"/>
              <a:t>Endgültiges </a:t>
            </a:r>
            <a:r>
              <a:rPr lang="de-DE" sz="2400" dirty="0"/>
              <a:t>Verfahren wird sofort eröffnet.</a:t>
            </a:r>
          </a:p>
        </p:txBody>
      </p:sp>
    </p:spTree>
    <p:extLst>
      <p:ext uri="{BB962C8B-B14F-4D97-AF65-F5344CB8AC3E}">
        <p14:creationId xmlns:p14="http://schemas.microsoft.com/office/powerpoint/2010/main" val="173611813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164</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Gerichtliche Verfolgung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2516703"/>
            <a:ext cx="7560000" cy="11256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lnSpc>
                <a:spcPct val="150000"/>
              </a:lnSpc>
              <a:spcBef>
                <a:spcPct val="50000"/>
              </a:spcBef>
              <a:buFontTx/>
              <a:buNone/>
            </a:pPr>
            <a:r>
              <a:rPr lang="de-DE" altLang="de-DE" sz="2400" b="1" dirty="0" smtClean="0"/>
              <a:t>Vollstreckung und Anmeldung im Insolvenzverfahren </a:t>
            </a:r>
            <a:endParaRPr lang="de-DE" altLang="de-DE" sz="2400" b="1" dirty="0"/>
          </a:p>
        </p:txBody>
      </p:sp>
    </p:spTree>
    <p:extLst>
      <p:ext uri="{BB962C8B-B14F-4D97-AF65-F5344CB8AC3E}">
        <p14:creationId xmlns:p14="http://schemas.microsoft.com/office/powerpoint/2010/main" val="1025780583"/>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474906"/>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Verschiedene aktuelle Entscheidungen befassen sich mit der Zwangsvollstreckung</a:t>
            </a:r>
          </a:p>
          <a:p>
            <a:pPr>
              <a:spcBef>
                <a:spcPct val="50000"/>
              </a:spcBef>
              <a:buFont typeface="Wingdings" pitchFamily="2" charset="2"/>
              <a:buChar char="Ø"/>
            </a:pPr>
            <a:r>
              <a:rPr lang="de-DE" altLang="de-DE" sz="2400" dirty="0" smtClean="0"/>
              <a:t>Das FG Hamburg hat dem Unternehmer einen gewissen Beurteilungsspielraum eingeräumt, wie er vollstreckt. Der Fall war aber ziemlich extrem gelegen und das HZA hatte übertrieben. Generell sollten alle Möglichkeiten der Zwangsvollstreckung bis zur Herbeiführung des Zahlungsausfalles ausgenutzt werden. </a:t>
            </a:r>
            <a:endParaRPr lang="de-DE" altLang="de-DE" sz="2400" dirty="0"/>
          </a:p>
        </p:txBody>
      </p:sp>
    </p:spTree>
    <p:extLst>
      <p:ext uri="{BB962C8B-B14F-4D97-AF65-F5344CB8AC3E}">
        <p14:creationId xmlns:p14="http://schemas.microsoft.com/office/powerpoint/2010/main" val="1312403862"/>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BFH vom 14.01.2015:</a:t>
            </a:r>
            <a:endParaRPr lang="de-DE" altLang="de-DE" sz="2400" b="1" dirty="0"/>
          </a:p>
          <a:p>
            <a:pPr>
              <a:spcBef>
                <a:spcPct val="50000"/>
              </a:spcBef>
              <a:buFont typeface="Wingdings" pitchFamily="2" charset="2"/>
              <a:buChar char="Ø"/>
            </a:pPr>
            <a:r>
              <a:rPr lang="de-DE" altLang="de-DE" sz="2400" dirty="0" smtClean="0"/>
              <a:t>Es wurde eine Grundschuld eingetragen, um die Zwangshypothek zu vermeiden. Es wurde aber nicht sofort versteigert, da aufgrund der laufenden Mieteinnahmen an die erstrangige Bank die Position des Händlers in einer Versteigerung sich dadurch stets bessert. In etwa sieben Jahren wird die weg sein und der Händler bedient. Es wurden alle nötigen Ansprüche gepfändet und Bank etc. bösgläubig gemacht.</a:t>
            </a:r>
            <a:endParaRPr lang="de-DE" altLang="de-DE" sz="2400" dirty="0"/>
          </a:p>
        </p:txBody>
      </p:sp>
    </p:spTree>
    <p:extLst>
      <p:ext uri="{BB962C8B-B14F-4D97-AF65-F5344CB8AC3E}">
        <p14:creationId xmlns:p14="http://schemas.microsoft.com/office/powerpoint/2010/main" val="33716731"/>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Urteil</a:t>
            </a:r>
            <a:r>
              <a:rPr lang="de-DE" altLang="de-DE" sz="2400" b="1" dirty="0" smtClean="0"/>
              <a:t>:</a:t>
            </a:r>
            <a:endParaRPr lang="de-DE" altLang="de-DE" sz="2400" b="1" dirty="0"/>
          </a:p>
          <a:p>
            <a:pPr>
              <a:spcBef>
                <a:spcPct val="50000"/>
              </a:spcBef>
              <a:buFont typeface="Wingdings" pitchFamily="2" charset="2"/>
              <a:buChar char="Ø"/>
            </a:pPr>
            <a:r>
              <a:rPr lang="de-DE" altLang="de-DE" sz="2400" dirty="0" smtClean="0"/>
              <a:t>Der Mineralölhändler bekam keine Energie-</a:t>
            </a:r>
            <a:r>
              <a:rPr lang="de-DE" altLang="de-DE" sz="2400" dirty="0" err="1" smtClean="0"/>
              <a:t>steuerentlastung</a:t>
            </a:r>
            <a:r>
              <a:rPr lang="de-DE" altLang="de-DE" sz="2400" dirty="0" smtClean="0"/>
              <a:t>, da er nicht sofort die Versteigerung eingeleitet hat. </a:t>
            </a:r>
          </a:p>
          <a:p>
            <a:pPr>
              <a:spcBef>
                <a:spcPct val="50000"/>
              </a:spcBef>
              <a:buFont typeface="Wingdings" pitchFamily="2" charset="2"/>
              <a:buChar char="Ø"/>
            </a:pPr>
            <a:r>
              <a:rPr lang="de-DE" altLang="de-DE" sz="2400" dirty="0" smtClean="0"/>
              <a:t>Verfassungsrechtliche Argumente wurden recht arrogant wegewischt.</a:t>
            </a:r>
          </a:p>
          <a:p>
            <a:pPr>
              <a:spcBef>
                <a:spcPct val="50000"/>
              </a:spcBef>
              <a:buFont typeface="Wingdings" pitchFamily="2" charset="2"/>
              <a:buChar char="Ø"/>
            </a:pPr>
            <a:r>
              <a:rPr lang="de-DE" altLang="de-DE" sz="2400" dirty="0" smtClean="0"/>
              <a:t>Wie diese Entscheidung mit dem Handeln eines ordentlichen Kaufmannes noch </a:t>
            </a:r>
            <a:r>
              <a:rPr lang="de-DE" altLang="de-DE" sz="2400" dirty="0" err="1" smtClean="0"/>
              <a:t>ver-einbar</a:t>
            </a:r>
            <a:r>
              <a:rPr lang="de-DE" altLang="de-DE" sz="2400" dirty="0" smtClean="0"/>
              <a:t> sein soll, mag jeder für sich </a:t>
            </a:r>
            <a:r>
              <a:rPr lang="de-DE" altLang="de-DE" sz="2400" dirty="0" err="1" smtClean="0"/>
              <a:t>ent</a:t>
            </a:r>
            <a:r>
              <a:rPr lang="de-DE" altLang="de-DE" sz="2400" dirty="0" smtClean="0"/>
              <a:t>-scheiden.</a:t>
            </a:r>
            <a:endParaRPr lang="de-DE" altLang="de-DE" sz="2400" dirty="0"/>
          </a:p>
        </p:txBody>
      </p:sp>
    </p:spTree>
    <p:extLst>
      <p:ext uri="{BB962C8B-B14F-4D97-AF65-F5344CB8AC3E}">
        <p14:creationId xmlns:p14="http://schemas.microsoft.com/office/powerpoint/2010/main" val="287726570"/>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168</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smtClean="0">
                <a:solidFill>
                  <a:srgbClr val="0000CC"/>
                </a:solidFill>
              </a:rPr>
              <a:t>Gerichtliche </a:t>
            </a:r>
            <a:r>
              <a:rPr lang="de-DE" sz="3000" b="1" dirty="0">
                <a:solidFill>
                  <a:srgbClr val="0000CC"/>
                </a:solidFill>
              </a:rPr>
              <a:t>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Anmeldung innerhalb der Anmeldungsfrist</a:t>
            </a:r>
          </a:p>
          <a:p>
            <a:pPr marL="0" indent="0">
              <a:spcBef>
                <a:spcPct val="50000"/>
              </a:spcBef>
              <a:buFontTx/>
              <a:buNone/>
            </a:pPr>
            <a:r>
              <a:rPr lang="de-DE" altLang="de-DE" sz="2400" dirty="0"/>
              <a:t>Die Frist hat eigentlich keine Wirkungen bis zum Abschluss kann angemeldet werden. Aber der BFH hat die Nichteinhaltung dieser Frist als antragshinderlich angesehen. Er spricht aber von Anmeldung, damit die Feststellung im ersten Prüfungstermin erfolgt. Es werden alle </a:t>
            </a:r>
            <a:r>
              <a:rPr lang="de-DE" altLang="de-DE" sz="2400" dirty="0" smtClean="0"/>
              <a:t>Anmeldungen </a:t>
            </a:r>
            <a:r>
              <a:rPr lang="de-DE" altLang="de-DE" sz="2400" dirty="0"/>
              <a:t>bis zu diesem Termin berücksichtigt, um eine Entscheidung hierüber zu treffen.</a:t>
            </a:r>
          </a:p>
        </p:txBody>
      </p:sp>
    </p:spTree>
    <p:extLst>
      <p:ext uri="{BB962C8B-B14F-4D97-AF65-F5344CB8AC3E}">
        <p14:creationId xmlns:p14="http://schemas.microsoft.com/office/powerpoint/2010/main" val="50913567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169</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smtClean="0">
                <a:solidFill>
                  <a:srgbClr val="0000CC"/>
                </a:solidFill>
              </a:rPr>
              <a:t>Gerichtliche </a:t>
            </a:r>
            <a:r>
              <a:rPr lang="de-DE" sz="3000" b="1" dirty="0">
                <a:solidFill>
                  <a:srgbClr val="0000CC"/>
                </a:solidFill>
              </a:rPr>
              <a:t>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764704"/>
            <a:ext cx="7560000" cy="558614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smtClean="0"/>
              <a:t>BFH vom 11.01.2011:</a:t>
            </a:r>
          </a:p>
          <a:p>
            <a:pPr marL="0" indent="0">
              <a:spcBef>
                <a:spcPct val="50000"/>
              </a:spcBef>
              <a:buFontTx/>
              <a:buNone/>
            </a:pPr>
            <a:r>
              <a:rPr lang="de-DE" sz="1800" dirty="0"/>
              <a:t>Auch die Anmeldung zur Insolvenztabelle muss wie die Mahnung rechtzeitig erfolgen. Zwar bezieht sich das Wort "rechtzeitig" in § 53 Abs. 1 Nr. 3 </a:t>
            </a:r>
            <a:r>
              <a:rPr lang="de-DE" sz="1800" dirty="0" err="1"/>
              <a:t>MinöStV</a:t>
            </a:r>
            <a:r>
              <a:rPr lang="de-DE" sz="1800" dirty="0"/>
              <a:t> nur auf die Mahnung, doch kann daraus nicht abgeleitet werden, dass sich der Mineralölhändler mit der Einleitung der geforderten gerichtlichen Schritte beliebig viel Zeit lassen könnte. Die gerichtliche Verfolgung ist jedenfalls zu einem Zeitpunkt in die Wege zu leiten, zu dem ein im Geschäftsverkehr die Grundsätze ordnungsgemäßer kaufmännischer Geschäftsführung beachtender und wie ein sorgfältiger Kaufmann handelnder Mineralöllieferant erkennen muss, dass ein unverzügliches Handeln gefordert ist, um die Forderungen ohne die Gefahr eines Rechtsverlusts oder anderer Nachteile durchzusetzen. Das Risiko einer Untätigkeit hat der Mineralöllieferant selbst zu tragen und kann dieses nicht auf die Allgemeinheit in der Erwartung abwälzen, er werde eine Mineralölsteuervergütung selbst dann erhalten, wenn er diese Grundsätze außer Acht lässt.</a:t>
            </a:r>
            <a:endParaRPr lang="de-DE" altLang="de-DE" sz="1800" dirty="0"/>
          </a:p>
        </p:txBody>
      </p:sp>
    </p:spTree>
    <p:extLst>
      <p:ext uri="{BB962C8B-B14F-4D97-AF65-F5344CB8AC3E}">
        <p14:creationId xmlns:p14="http://schemas.microsoft.com/office/powerpoint/2010/main" val="942365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Steuerentlastung für Biokraftstoffe</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93981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latin typeface="Arial" charset="0"/>
              </a:rPr>
              <a:t>§ 50 Steuerentlastung für Biokraft- und Bioheizstoffe</a:t>
            </a:r>
            <a:r>
              <a:rPr lang="de-DE" altLang="de-DE" sz="1800" b="1" dirty="0">
                <a:latin typeface="Courier" pitchFamily="49" charset="0"/>
              </a:rPr>
              <a:t> </a:t>
            </a:r>
          </a:p>
          <a:p>
            <a:pPr>
              <a:spcBef>
                <a:spcPct val="50000"/>
              </a:spcBef>
              <a:buFontTx/>
              <a:buAutoNum type="arabicParenBoth"/>
            </a:pPr>
            <a:r>
              <a:rPr lang="de-DE" altLang="de-DE" sz="1800" dirty="0">
                <a:latin typeface="Arial" charset="0"/>
              </a:rPr>
              <a:t>Satz 2</a:t>
            </a:r>
            <a:br>
              <a:rPr lang="de-DE" altLang="de-DE" sz="1800" dirty="0">
                <a:latin typeface="Arial" charset="0"/>
              </a:rPr>
            </a:br>
            <a:r>
              <a:rPr lang="de-DE" altLang="de-DE" sz="1800" dirty="0">
                <a:latin typeface="Arial" charset="0"/>
                <a:cs typeface="Arial" charset="0"/>
              </a:rPr>
              <a:t>Die Steuerentlastung wird vorbehaltlich der Absätze 2 und 3 bis zum 31. Dezember 2009 gewährt. Der Steuerentlastungsanspruch entsteht in dem Zeitpunkt, in dem für die Energieerzeugnisse die Steuer nach den Steuersätzen des § 2 in Person des Entlastungsberechtigten entsteht. </a:t>
            </a:r>
            <a:r>
              <a:rPr lang="de-DE" altLang="de-DE" sz="1800" b="1" dirty="0">
                <a:solidFill>
                  <a:srgbClr val="FF0000"/>
                </a:solidFill>
                <a:latin typeface="Arial" charset="0"/>
                <a:cs typeface="Arial" charset="0"/>
              </a:rPr>
              <a:t>In den Fällen des Satzes 1 Nr. 1, 2 und 4 wird eine Steuerentlastung nur gewährt, soweit die Energieerzeugnisse nicht dazu dienen, Verpflichtungen nach § 37a Abs. 1 Satz 1 und 2 in Verbindung mit </a:t>
            </a:r>
            <a:br>
              <a:rPr lang="de-DE" altLang="de-DE" sz="1800" b="1" dirty="0">
                <a:solidFill>
                  <a:srgbClr val="FF0000"/>
                </a:solidFill>
                <a:latin typeface="Arial" charset="0"/>
                <a:cs typeface="Arial" charset="0"/>
              </a:rPr>
            </a:br>
            <a:r>
              <a:rPr lang="de-DE" altLang="de-DE" sz="1800" b="1" dirty="0">
                <a:solidFill>
                  <a:srgbClr val="FF0000"/>
                </a:solidFill>
                <a:latin typeface="Arial" charset="0"/>
                <a:cs typeface="Arial" charset="0"/>
              </a:rPr>
              <a:t>§ 37a Abs. 3 und 3a des Bundes-Immissionsschutzgesetzes zu erfüllen. </a:t>
            </a:r>
            <a:r>
              <a:rPr lang="de-DE" altLang="de-DE" sz="1800" dirty="0">
                <a:latin typeface="Arial" charset="0"/>
                <a:cs typeface="Arial" charset="0"/>
              </a:rPr>
              <a:t>Eine Steuerentlastung ... Im Falle von Satz 1 Nr. 1 und 2 wird eine Steuerentlastung für Dieselkraftstoff ersetzende reine Biokraftstoffe und für Ottokraftstoff ersetzende reine Biokraftstoffe nur gewährt, soweit die in § 37a Abs. 3 des Bundes-Immissionsschutzgesetzes genannten Mindestanteile an Biokraftstoffen überschritten werden.</a:t>
            </a:r>
          </a:p>
        </p:txBody>
      </p:sp>
    </p:spTree>
    <p:extLst>
      <p:ext uri="{BB962C8B-B14F-4D97-AF65-F5344CB8AC3E}">
        <p14:creationId xmlns:p14="http://schemas.microsoft.com/office/powerpoint/2010/main" val="67572666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170</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smtClean="0">
                <a:solidFill>
                  <a:srgbClr val="0000CC"/>
                </a:solidFill>
              </a:rPr>
              <a:t>Gerichtliche </a:t>
            </a:r>
            <a:r>
              <a:rPr lang="de-DE" sz="3000" b="1" dirty="0">
                <a:solidFill>
                  <a:srgbClr val="0000CC"/>
                </a:solidFill>
              </a:rPr>
              <a:t>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75514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smtClean="0"/>
              <a:t>BFH vom 15.09.2015:</a:t>
            </a:r>
          </a:p>
          <a:p>
            <a:pPr marL="0" indent="0">
              <a:spcBef>
                <a:spcPct val="50000"/>
              </a:spcBef>
              <a:buFontTx/>
              <a:buNone/>
            </a:pPr>
            <a:r>
              <a:rPr lang="de-DE" sz="1800" dirty="0"/>
              <a:t>Soweit die Klägerin die Klärung der aufgeworfenen Frage unter dem Gesichtspunkt einer unverschuldeten Versäumung insolvenzrechtlich festgelegter Fristen begehrt, fehlt es an der Darlegung der Entscheidungserheblichkeit. Das FG hat ausdrücklich darauf hingewiesen, dass es im Streitfall offenbleiben kann, inwieweit die Klägerin schuldhaft gehandelt hat, weil sie das Risiko des Zugangs der Forderungsanmeldung trägt und weil sie erst über ein Jahr nach Ablauf der Anmeldefrist des § 28 Abs. 1 InsO tätig geworden ist. Auch habe sie sich nicht über den Eingang der Forderungsanmeldung vergewissert. Diese Ausführungen tragen die erstinstanzliche Entscheidung, so dass auch unter dem Gesichtspunkt des Verschuldens an einer nicht fristgerechten Forderungsanmeldung der von der Beschwerde formulierten Frage keine Klärungsbedürftigkeit zukommt.</a:t>
            </a:r>
            <a:endParaRPr lang="de-DE" altLang="de-DE" sz="1800" b="1" dirty="0"/>
          </a:p>
        </p:txBody>
      </p:sp>
    </p:spTree>
    <p:extLst>
      <p:ext uri="{BB962C8B-B14F-4D97-AF65-F5344CB8AC3E}">
        <p14:creationId xmlns:p14="http://schemas.microsoft.com/office/powerpoint/2010/main" val="2434343717"/>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171</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Unverzügliche gerichtliche Verfolgung  Ziffer 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b="1" dirty="0"/>
              <a:t>Typischer Zeitrahmen der Anmeldung und Prüfung</a:t>
            </a:r>
          </a:p>
          <a:p>
            <a:pPr>
              <a:spcBef>
                <a:spcPct val="50000"/>
              </a:spcBef>
              <a:buFont typeface="Wingdings" pitchFamily="2" charset="2"/>
              <a:buChar char="Ø"/>
              <a:defRPr/>
            </a:pPr>
            <a:r>
              <a:rPr lang="de-DE" sz="2400" dirty="0"/>
              <a:t>Eröffnung vorläufiges Verfahren</a:t>
            </a:r>
          </a:p>
          <a:p>
            <a:pPr>
              <a:spcBef>
                <a:spcPct val="50000"/>
              </a:spcBef>
              <a:buFont typeface="Wingdings" pitchFamily="2" charset="2"/>
              <a:buChar char="Ø"/>
              <a:defRPr/>
            </a:pPr>
            <a:r>
              <a:rPr lang="de-DE" sz="2400" dirty="0"/>
              <a:t>Normal ca. drei Monate bis zur Eröffnung -</a:t>
            </a:r>
            <a:br>
              <a:rPr lang="de-DE" sz="2400" dirty="0"/>
            </a:br>
            <a:r>
              <a:rPr lang="de-DE" sz="2400" dirty="0"/>
              <a:t>kann aber auch früher sein</a:t>
            </a:r>
          </a:p>
          <a:p>
            <a:pPr>
              <a:spcBef>
                <a:spcPct val="50000"/>
              </a:spcBef>
              <a:buFont typeface="Wingdings" pitchFamily="2" charset="2"/>
              <a:buChar char="Ø"/>
              <a:defRPr/>
            </a:pPr>
            <a:r>
              <a:rPr lang="de-DE" sz="2400" dirty="0"/>
              <a:t>Termin zur Anmeldung etwa nach vier Wochen;</a:t>
            </a:r>
            <a:br>
              <a:rPr lang="de-DE" sz="2400" dirty="0"/>
            </a:br>
            <a:r>
              <a:rPr lang="de-DE" sz="2400" dirty="0"/>
              <a:t>Mitteilung des Beschlusses erfolgt nicht immer</a:t>
            </a:r>
          </a:p>
          <a:p>
            <a:pPr>
              <a:spcBef>
                <a:spcPct val="50000"/>
              </a:spcBef>
              <a:buFont typeface="Wingdings" pitchFamily="2" charset="2"/>
              <a:buChar char="Ø"/>
              <a:defRPr/>
            </a:pPr>
            <a:r>
              <a:rPr lang="de-DE" sz="2400" dirty="0"/>
              <a:t>Etwa drei bis vier Wochen nach Anmeldungs-termin ist der Prüfungstermin</a:t>
            </a:r>
          </a:p>
        </p:txBody>
      </p:sp>
    </p:spTree>
    <p:extLst>
      <p:ext uri="{BB962C8B-B14F-4D97-AF65-F5344CB8AC3E}">
        <p14:creationId xmlns:p14="http://schemas.microsoft.com/office/powerpoint/2010/main" val="13233147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172</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smtClean="0">
                <a:solidFill>
                  <a:srgbClr val="0000CC"/>
                </a:solidFill>
              </a:rPr>
              <a:t>Klage nach Aufhebung des Insolvenzverfahrens Ziffer </a:t>
            </a:r>
            <a:r>
              <a:rPr lang="de-DE" sz="3000" b="1" dirty="0">
                <a:solidFill>
                  <a:srgbClr val="0000CC"/>
                </a:solidFill>
              </a:rPr>
              <a:t>34</a:t>
            </a: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dirty="0"/>
              <a:t>Wenn das Verfahren oder </a:t>
            </a:r>
            <a:r>
              <a:rPr lang="de-DE" sz="2400" dirty="0" smtClean="0"/>
              <a:t>Sicherungsmaß-nahmen </a:t>
            </a:r>
            <a:r>
              <a:rPr lang="de-DE" sz="2400" dirty="0"/>
              <a:t>aufgehoben werden, ist „Klage“ zu </a:t>
            </a:r>
            <a:r>
              <a:rPr lang="de-DE" sz="2400" dirty="0" smtClean="0"/>
              <a:t>erheben (DV-Zahlungsausfall).</a:t>
            </a:r>
            <a:endParaRPr lang="de-DE" sz="2400" dirty="0"/>
          </a:p>
          <a:p>
            <a:pPr>
              <a:spcBef>
                <a:spcPct val="50000"/>
              </a:spcBef>
              <a:buFont typeface="Wingdings" pitchFamily="2" charset="2"/>
              <a:buChar char="Ø"/>
              <a:defRPr/>
            </a:pPr>
            <a:r>
              <a:rPr lang="de-DE" sz="2400" dirty="0"/>
              <a:t>Rechtlich Unmögliches wird hier gefordert!</a:t>
            </a:r>
          </a:p>
          <a:p>
            <a:pPr>
              <a:spcBef>
                <a:spcPct val="50000"/>
              </a:spcBef>
              <a:buFont typeface="Wingdings" pitchFamily="2" charset="2"/>
              <a:buChar char="Ø"/>
              <a:defRPr/>
            </a:pPr>
            <a:r>
              <a:rPr lang="de-DE" sz="2400" dirty="0"/>
              <a:t>Einer Klage stünde die Rechtshängigkeit infolge des Mahnbescheides entgegen.</a:t>
            </a:r>
          </a:p>
          <a:p>
            <a:pPr>
              <a:spcBef>
                <a:spcPct val="50000"/>
              </a:spcBef>
              <a:buFont typeface="Wingdings" pitchFamily="2" charset="2"/>
              <a:buChar char="Ø"/>
              <a:defRPr/>
            </a:pPr>
            <a:r>
              <a:rPr lang="de-DE" sz="2400" dirty="0"/>
              <a:t>Selbst wenn vorher nichts vorgenommen wäre (nur vorstellbar bei sofortiger endgültiger Eröffnung des Verfahrens) müsste Mahn-bescheid wohl ausreichen.</a:t>
            </a:r>
          </a:p>
        </p:txBody>
      </p:sp>
    </p:spTree>
    <p:extLst>
      <p:ext uri="{BB962C8B-B14F-4D97-AF65-F5344CB8AC3E}">
        <p14:creationId xmlns:p14="http://schemas.microsoft.com/office/powerpoint/2010/main" val="419065232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173</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Gerichtliche Verfolgung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endParaRPr lang="de-DE" altLang="de-DE" sz="2400" b="1" dirty="0"/>
          </a:p>
        </p:txBody>
      </p:sp>
      <p:sp>
        <p:nvSpPr>
          <p:cNvPr id="12" name="Text Box 5"/>
          <p:cNvSpPr txBox="1">
            <a:spLocks noChangeArrowheads="1"/>
          </p:cNvSpPr>
          <p:nvPr/>
        </p:nvSpPr>
        <p:spPr bwMode="auto">
          <a:xfrm>
            <a:off x="1080000" y="2516703"/>
            <a:ext cx="7560000" cy="131029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lnSpc>
                <a:spcPct val="150000"/>
              </a:lnSpc>
              <a:spcBef>
                <a:spcPct val="50000"/>
              </a:spcBef>
              <a:buFontTx/>
              <a:buNone/>
            </a:pPr>
            <a:r>
              <a:rPr lang="de-DE" altLang="de-DE" sz="2400" b="1" dirty="0" smtClean="0"/>
              <a:t>Gerichtliche Verfolgung </a:t>
            </a:r>
          </a:p>
          <a:p>
            <a:pPr algn="ctr">
              <a:lnSpc>
                <a:spcPct val="150000"/>
              </a:lnSpc>
              <a:spcBef>
                <a:spcPct val="50000"/>
              </a:spcBef>
              <a:buFontTx/>
              <a:buNone/>
            </a:pPr>
            <a:r>
              <a:rPr lang="de-DE" altLang="de-DE" sz="2400" b="1" dirty="0" smtClean="0"/>
              <a:t>persönlich Haftender</a:t>
            </a:r>
            <a:endParaRPr lang="de-DE" altLang="de-DE" sz="2400" b="1" dirty="0"/>
          </a:p>
        </p:txBody>
      </p:sp>
    </p:spTree>
    <p:extLst>
      <p:ext uri="{BB962C8B-B14F-4D97-AF65-F5344CB8AC3E}">
        <p14:creationId xmlns:p14="http://schemas.microsoft.com/office/powerpoint/2010/main" val="2146356921"/>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174</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Unvermeidbarkeit des Zahlungs-ausfalles  Ziffer 25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668864"/>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Es ist </a:t>
            </a:r>
            <a:r>
              <a:rPr lang="de-DE" altLang="de-DE" sz="2400" b="1" dirty="0"/>
              <a:t>alles rechtlich und wirtschaftlich Zumutbare </a:t>
            </a:r>
            <a:r>
              <a:rPr lang="de-DE" altLang="de-DE" sz="2400" dirty="0"/>
              <a:t>zu unternehmen, um gegen persönlich Haftende oder Erben vorzugehen.</a:t>
            </a:r>
          </a:p>
          <a:p>
            <a:pPr>
              <a:spcBef>
                <a:spcPct val="50000"/>
              </a:spcBef>
              <a:buFont typeface="Wingdings" pitchFamily="2" charset="2"/>
              <a:buChar char="Ø"/>
            </a:pPr>
            <a:r>
              <a:rPr lang="de-DE" altLang="de-DE" sz="2400" dirty="0"/>
              <a:t>Dies muss gleichzeitig mit dem Vorgehen gegen den Hauptschuldner geschehen.</a:t>
            </a:r>
          </a:p>
          <a:p>
            <a:pPr>
              <a:spcBef>
                <a:spcPct val="50000"/>
              </a:spcBef>
              <a:buFont typeface="Wingdings" pitchFamily="2" charset="2"/>
              <a:buChar char="Ø"/>
            </a:pPr>
            <a:r>
              <a:rPr lang="de-DE" altLang="de-DE" sz="2400" dirty="0"/>
              <a:t>Nachforschungen sind gefordert, wenn nicht mit organisatorisch oder finanziell unzumutbar.</a:t>
            </a:r>
          </a:p>
        </p:txBody>
      </p:sp>
    </p:spTree>
    <p:extLst>
      <p:ext uri="{BB962C8B-B14F-4D97-AF65-F5344CB8AC3E}">
        <p14:creationId xmlns:p14="http://schemas.microsoft.com/office/powerpoint/2010/main" val="128393354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175</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Unvermeidbarkeit des Zahlungs-ausfalles  Ziffer 25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7856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defRPr/>
            </a:pPr>
            <a:r>
              <a:rPr lang="de-DE" sz="2400" b="1" dirty="0"/>
              <a:t>Beispiele:</a:t>
            </a:r>
          </a:p>
          <a:p>
            <a:pPr marL="342900" indent="-342900">
              <a:spcBef>
                <a:spcPct val="50000"/>
              </a:spcBef>
              <a:buFont typeface="Wingdings" pitchFamily="2" charset="2"/>
              <a:buChar char="Ø"/>
              <a:defRPr/>
            </a:pPr>
            <a:r>
              <a:rPr lang="de-DE" sz="2400" dirty="0"/>
              <a:t>OHG: Gesellschafter im Handelsregister erkennbar, haften gesamtschuldnerisch, also verfolgen</a:t>
            </a:r>
          </a:p>
          <a:p>
            <a:pPr marL="342900" indent="-342900">
              <a:spcBef>
                <a:spcPct val="50000"/>
              </a:spcBef>
              <a:buFont typeface="Wingdings" pitchFamily="2" charset="2"/>
              <a:buChar char="Ø"/>
              <a:defRPr/>
            </a:pPr>
            <a:r>
              <a:rPr lang="de-DE" sz="2400" dirty="0"/>
              <a:t>GmbH &amp; Co.KG: ebenfalls im HRA und HRB, also verfolgen (Fall BFH: Es gab eine Komplementär-GmbH und einen natürlichen Komplementär, der im Mahnbescheid vergessen wurde. Keine Entlastung)</a:t>
            </a:r>
          </a:p>
        </p:txBody>
      </p:sp>
    </p:spTree>
    <p:extLst>
      <p:ext uri="{BB962C8B-B14F-4D97-AF65-F5344CB8AC3E}">
        <p14:creationId xmlns:p14="http://schemas.microsoft.com/office/powerpoint/2010/main" val="672368436"/>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Gerichtliche Verfolgung  Ziffer 33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4935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b="1" dirty="0"/>
              <a:t>Probleme:</a:t>
            </a:r>
          </a:p>
          <a:p>
            <a:pPr>
              <a:spcBef>
                <a:spcPct val="50000"/>
              </a:spcBef>
              <a:buFont typeface="Wingdings" pitchFamily="2" charset="2"/>
              <a:buChar char="Ø"/>
            </a:pPr>
            <a:r>
              <a:rPr lang="de-DE" altLang="de-DE" sz="2200" dirty="0"/>
              <a:t>Gegen die persönlich Haftenden muss in </a:t>
            </a:r>
            <a:r>
              <a:rPr lang="de-DE" altLang="de-DE" sz="2200" dirty="0" smtClean="0"/>
              <a:t>der </a:t>
            </a:r>
            <a:r>
              <a:rPr lang="de-DE" altLang="de-DE" sz="2200" dirty="0"/>
              <a:t>Frist (s.o.) vorgegangen werden</a:t>
            </a:r>
          </a:p>
          <a:p>
            <a:pPr marL="361950" lvl="1" indent="0">
              <a:spcBef>
                <a:spcPct val="50000"/>
              </a:spcBef>
              <a:buFontTx/>
              <a:buNone/>
            </a:pPr>
            <a:r>
              <a:rPr lang="de-DE" altLang="de-DE" sz="2200" dirty="0" smtClean="0">
                <a:solidFill>
                  <a:srgbClr val="C00000"/>
                </a:solidFill>
              </a:rPr>
              <a:t>Beispiel</a:t>
            </a:r>
            <a:r>
              <a:rPr lang="de-DE" altLang="de-DE" sz="2200" dirty="0">
                <a:solidFill>
                  <a:srgbClr val="C00000"/>
                </a:solidFill>
              </a:rPr>
              <a:t>: GmbH &amp; Co.KG, Forderung 200.000 €, Komplementär-GmbH mit Stammkapital von 25.000 €, diese legt Widerspruch ein.</a:t>
            </a:r>
          </a:p>
          <a:p>
            <a:pPr>
              <a:spcBef>
                <a:spcPct val="50000"/>
              </a:spcBef>
              <a:buFont typeface="Wingdings" pitchFamily="2" charset="2"/>
              <a:buChar char="Ø"/>
            </a:pPr>
            <a:r>
              <a:rPr lang="de-DE" altLang="de-DE" sz="2200" dirty="0"/>
              <a:t>Muss hier in das streitige Verfahren </a:t>
            </a:r>
            <a:r>
              <a:rPr lang="de-DE" altLang="de-DE" sz="2200" dirty="0" smtClean="0"/>
              <a:t>übergeleitet </a:t>
            </a:r>
            <a:r>
              <a:rPr lang="de-DE" altLang="de-DE" sz="2200" dirty="0"/>
              <a:t>werden? BFH sagt, dass es auf </a:t>
            </a:r>
            <a:r>
              <a:rPr lang="de-DE" altLang="de-DE" sz="2200" dirty="0" smtClean="0"/>
              <a:t>Kausalitäts-erwägungen </a:t>
            </a:r>
            <a:r>
              <a:rPr lang="de-DE" altLang="de-DE" sz="2200" dirty="0"/>
              <a:t>nicht ankäme. Andererseits begründet er die Zumutbarkeit, </a:t>
            </a:r>
            <a:r>
              <a:rPr lang="de-DE" altLang="de-DE" sz="2200" dirty="0" smtClean="0"/>
              <a:t>anhand geringer Gerichtskosten.</a:t>
            </a:r>
            <a:endParaRPr lang="de-DE" altLang="de-DE" sz="2200" dirty="0"/>
          </a:p>
        </p:txBody>
      </p:sp>
    </p:spTree>
    <p:extLst>
      <p:ext uri="{BB962C8B-B14F-4D97-AF65-F5344CB8AC3E}">
        <p14:creationId xmlns:p14="http://schemas.microsoft.com/office/powerpoint/2010/main" val="2590658193"/>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177</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Unvermeidbarkeit des Zahlungs-ausfalles  Ziffer 25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b="1" dirty="0"/>
              <a:t>Beispiele:</a:t>
            </a:r>
          </a:p>
          <a:p>
            <a:pPr>
              <a:spcBef>
                <a:spcPct val="50000"/>
              </a:spcBef>
              <a:buFont typeface="Wingdings" pitchFamily="2" charset="2"/>
              <a:buChar char="Ø"/>
            </a:pPr>
            <a:r>
              <a:rPr lang="de-DE" altLang="de-DE" sz="2400" dirty="0"/>
              <a:t>Partnerschaftsgesellschaft: sind im Partnerschaftsregister zu ermitteln.</a:t>
            </a:r>
          </a:p>
          <a:p>
            <a:pPr>
              <a:spcBef>
                <a:spcPct val="50000"/>
              </a:spcBef>
              <a:buFont typeface="Wingdings" pitchFamily="2" charset="2"/>
              <a:buChar char="Ø"/>
            </a:pPr>
            <a:r>
              <a:rPr lang="de-DE" altLang="de-DE" sz="2400" dirty="0" err="1"/>
              <a:t>GdbR</a:t>
            </a:r>
            <a:r>
              <a:rPr lang="de-DE" altLang="de-DE" sz="2400" dirty="0"/>
              <a:t>: Gesellschafter sind nicht öffentlich ermittelbar. Nach BGH ist die </a:t>
            </a:r>
            <a:r>
              <a:rPr lang="de-DE" altLang="de-DE" sz="2400" dirty="0" err="1"/>
              <a:t>GdbR</a:t>
            </a:r>
            <a:r>
              <a:rPr lang="de-DE" altLang="de-DE" sz="2400" dirty="0"/>
              <a:t> als solches verklagbar, also würde das auch reichen. Wenn bekannt, dann aber auch gegen die Gesell-</a:t>
            </a:r>
            <a:r>
              <a:rPr lang="de-DE" altLang="de-DE" sz="2400" dirty="0" err="1"/>
              <a:t>schafter</a:t>
            </a:r>
            <a:r>
              <a:rPr lang="de-DE" altLang="de-DE" sz="2400" dirty="0"/>
              <a:t> titulieren, da in der Vollstreckung der Titel gegen die </a:t>
            </a:r>
            <a:r>
              <a:rPr lang="de-DE" altLang="de-DE" sz="2400" dirty="0" err="1"/>
              <a:t>GdbR</a:t>
            </a:r>
            <a:r>
              <a:rPr lang="de-DE" altLang="de-DE" sz="2400" dirty="0"/>
              <a:t> faktisch wertlos ist.</a:t>
            </a:r>
          </a:p>
          <a:p>
            <a:pPr>
              <a:spcBef>
                <a:spcPct val="50000"/>
              </a:spcBef>
              <a:buFont typeface="Wingdings" pitchFamily="2" charset="2"/>
              <a:buChar char="Ø"/>
            </a:pPr>
            <a:endParaRPr lang="de-DE" altLang="de-DE" sz="2400" dirty="0"/>
          </a:p>
        </p:txBody>
      </p:sp>
    </p:spTree>
    <p:extLst>
      <p:ext uri="{BB962C8B-B14F-4D97-AF65-F5344CB8AC3E}">
        <p14:creationId xmlns:p14="http://schemas.microsoft.com/office/powerpoint/2010/main" val="2238213380"/>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178</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Unvermeidbarkeit des Zahlungs-ausfalles  Ziffer 25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Erben sind ebenfalls innerhalb der kurzen Fristen zu verfolgen.</a:t>
            </a:r>
          </a:p>
          <a:p>
            <a:pPr>
              <a:spcBef>
                <a:spcPct val="50000"/>
              </a:spcBef>
              <a:buFont typeface="Wingdings" pitchFamily="2" charset="2"/>
              <a:buChar char="Ø"/>
            </a:pPr>
            <a:r>
              <a:rPr lang="de-DE" altLang="de-DE" sz="2400" dirty="0"/>
              <a:t>Es empfiehlt sich eine Anfrage an das Nachlassgericht zu stellen. Wenn die nicht wissen, wer wirklich Erbe ist, wie sollen Sie das wissen? Bei der Verfolgung von Erben ist dies auch ein zweiter Mahnbescheid mit neuen Kosten, während es bei den persönlich haftenden in einem Mahnbescheid als Gesamtschuldner möglich ist.</a:t>
            </a:r>
          </a:p>
        </p:txBody>
      </p:sp>
    </p:spTree>
    <p:extLst>
      <p:ext uri="{BB962C8B-B14F-4D97-AF65-F5344CB8AC3E}">
        <p14:creationId xmlns:p14="http://schemas.microsoft.com/office/powerpoint/2010/main" val="3170765908"/>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179</a:t>
            </a:fld>
            <a:endParaRPr lang="de-DE"/>
          </a:p>
        </p:txBody>
      </p:sp>
      <p:sp>
        <p:nvSpPr>
          <p:cNvPr id="2" name="Titel 1"/>
          <p:cNvSpPr>
            <a:spLocks noGrp="1"/>
          </p:cNvSpPr>
          <p:nvPr>
            <p:ph type="title"/>
          </p:nvPr>
        </p:nvSpPr>
        <p:spPr>
          <a:xfrm>
            <a:off x="2123728" y="418654"/>
            <a:ext cx="6563072" cy="562074"/>
          </a:xfrm>
        </p:spPr>
        <p:txBody>
          <a:bodyPr>
            <a:noAutofit/>
          </a:bodyPr>
          <a:lstStyle/>
          <a:p>
            <a:r>
              <a:rPr lang="de-DE" sz="3000" b="1" dirty="0" smtClean="0">
                <a:solidFill>
                  <a:srgbClr val="0000CC"/>
                </a:solidFill>
              </a:rPr>
              <a:t>Unvermeidbarkeit des Zahlungs-ausfalles  Ziffer 25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0469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Zu beachten ist § 93 InsO. Dieser besagt, dass nach Eröffnung des Insolvenzverfahrens die persönliche Haftung nur noch vom Insolvenz-verwalter geltend gemacht werden darf. Das ist aber das </a:t>
            </a:r>
            <a:r>
              <a:rPr lang="de-DE" altLang="de-DE" sz="2400" b="1" dirty="0"/>
              <a:t>endgültige </a:t>
            </a:r>
            <a:r>
              <a:rPr lang="de-DE" altLang="de-DE" sz="2400" dirty="0"/>
              <a:t>und </a:t>
            </a:r>
            <a:r>
              <a:rPr lang="de-DE" altLang="de-DE" sz="2400" b="1" dirty="0"/>
              <a:t>nicht </a:t>
            </a:r>
            <a:r>
              <a:rPr lang="de-DE" altLang="de-DE" sz="2400" dirty="0"/>
              <a:t>das vorläufige Verfahren, so dass während des vorläufigen Verfahrens die persönlich Haftenden verfolgt werden müssen.</a:t>
            </a:r>
          </a:p>
        </p:txBody>
      </p:sp>
    </p:spTree>
    <p:extLst>
      <p:ext uri="{BB962C8B-B14F-4D97-AF65-F5344CB8AC3E}">
        <p14:creationId xmlns:p14="http://schemas.microsoft.com/office/powerpoint/2010/main" val="11256459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Steuerentlastung für Biokraftstoffe</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933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lvl="1">
              <a:spcBef>
                <a:spcPct val="0"/>
              </a:spcBef>
              <a:buFontTx/>
              <a:buNone/>
            </a:pPr>
            <a:endParaRPr lang="de-DE" altLang="de-DE" sz="1800" dirty="0">
              <a:latin typeface="Arial" charset="0"/>
            </a:endParaRPr>
          </a:p>
        </p:txBody>
      </p:sp>
      <p:sp>
        <p:nvSpPr>
          <p:cNvPr id="15" name="Rectangle 1029"/>
          <p:cNvSpPr>
            <a:spLocks noChangeArrowheads="1"/>
          </p:cNvSpPr>
          <p:nvPr/>
        </p:nvSpPr>
        <p:spPr bwMode="auto">
          <a:xfrm>
            <a:off x="1115616" y="1325165"/>
            <a:ext cx="8172400" cy="369331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457200" indent="-457200">
              <a:tabLst>
                <a:tab pos="6858000" algn="l"/>
              </a:tabLst>
              <a:defRPr sz="2000">
                <a:solidFill>
                  <a:schemeClr val="tx1"/>
                </a:solidFill>
                <a:latin typeface="Times New Roman" charset="0"/>
              </a:defRPr>
            </a:lvl1pPr>
            <a:lvl2pPr marL="742950" indent="-285750">
              <a:tabLst>
                <a:tab pos="6858000" algn="l"/>
              </a:tabLst>
              <a:defRPr sz="2000">
                <a:solidFill>
                  <a:schemeClr val="tx1"/>
                </a:solidFill>
                <a:latin typeface="Times New Roman" charset="0"/>
              </a:defRPr>
            </a:lvl2pPr>
            <a:lvl3pPr marL="1143000" indent="-228600">
              <a:tabLst>
                <a:tab pos="6858000" algn="l"/>
              </a:tabLst>
              <a:defRPr sz="2000">
                <a:solidFill>
                  <a:schemeClr val="tx1"/>
                </a:solidFill>
                <a:latin typeface="Times New Roman" charset="0"/>
              </a:defRPr>
            </a:lvl3pPr>
            <a:lvl4pPr marL="1600200" indent="-228600">
              <a:tabLst>
                <a:tab pos="6858000" algn="l"/>
              </a:tabLst>
              <a:defRPr sz="2000">
                <a:solidFill>
                  <a:schemeClr val="tx1"/>
                </a:solidFill>
                <a:latin typeface="Times New Roman" charset="0"/>
              </a:defRPr>
            </a:lvl4pPr>
            <a:lvl5pPr marL="2057400" indent="-228600">
              <a:tabLst>
                <a:tab pos="6858000" algn="l"/>
              </a:tabLst>
              <a:defRPr sz="2000">
                <a:solidFill>
                  <a:schemeClr val="tx1"/>
                </a:solidFill>
                <a:latin typeface="Times New Roman" charset="0"/>
              </a:defRPr>
            </a:lvl5pPr>
            <a:lvl6pPr marL="2514600" indent="-228600" eaLnBrk="0" fontAlgn="base" hangingPunct="0">
              <a:spcBef>
                <a:spcPct val="20000"/>
              </a:spcBef>
              <a:spcAft>
                <a:spcPct val="0"/>
              </a:spcAft>
              <a:buChar char="•"/>
              <a:tabLst>
                <a:tab pos="6858000" algn="l"/>
              </a:tabLst>
              <a:defRPr sz="2000">
                <a:solidFill>
                  <a:schemeClr val="tx1"/>
                </a:solidFill>
                <a:latin typeface="Times New Roman" charset="0"/>
              </a:defRPr>
            </a:lvl6pPr>
            <a:lvl7pPr marL="2971800" indent="-228600" eaLnBrk="0" fontAlgn="base" hangingPunct="0">
              <a:spcBef>
                <a:spcPct val="20000"/>
              </a:spcBef>
              <a:spcAft>
                <a:spcPct val="0"/>
              </a:spcAft>
              <a:buChar char="•"/>
              <a:tabLst>
                <a:tab pos="6858000" algn="l"/>
              </a:tabLst>
              <a:defRPr sz="2000">
                <a:solidFill>
                  <a:schemeClr val="tx1"/>
                </a:solidFill>
                <a:latin typeface="Times New Roman" charset="0"/>
              </a:defRPr>
            </a:lvl7pPr>
            <a:lvl8pPr marL="3429000" indent="-228600" eaLnBrk="0" fontAlgn="base" hangingPunct="0">
              <a:spcBef>
                <a:spcPct val="20000"/>
              </a:spcBef>
              <a:spcAft>
                <a:spcPct val="0"/>
              </a:spcAft>
              <a:buChar char="•"/>
              <a:tabLst>
                <a:tab pos="6858000" algn="l"/>
              </a:tabLst>
              <a:defRPr sz="2000">
                <a:solidFill>
                  <a:schemeClr val="tx1"/>
                </a:solidFill>
                <a:latin typeface="Times New Roman" charset="0"/>
              </a:defRPr>
            </a:lvl8pPr>
            <a:lvl9pPr marL="3886200" indent="-228600" eaLnBrk="0" fontAlgn="base" hangingPunct="0">
              <a:spcBef>
                <a:spcPct val="20000"/>
              </a:spcBef>
              <a:spcAft>
                <a:spcPct val="0"/>
              </a:spcAft>
              <a:buChar char="•"/>
              <a:tabLst>
                <a:tab pos="6858000" algn="l"/>
              </a:tabLst>
              <a:defRPr sz="2000">
                <a:solidFill>
                  <a:schemeClr val="tx1"/>
                </a:solidFill>
                <a:latin typeface="Times New Roman" charset="0"/>
              </a:defRPr>
            </a:lvl9pPr>
          </a:lstStyle>
          <a:p>
            <a:pPr>
              <a:spcBef>
                <a:spcPct val="50000"/>
              </a:spcBef>
              <a:buFontTx/>
              <a:buNone/>
            </a:pPr>
            <a:r>
              <a:rPr lang="de-DE" altLang="de-DE" sz="1800" b="1" dirty="0">
                <a:latin typeface="Arial" charset="0"/>
              </a:rPr>
              <a:t>§ 50 Steuerentlastung für Biokraft- und Bioheizstoffe</a:t>
            </a:r>
            <a:r>
              <a:rPr lang="de-DE" altLang="de-DE" sz="1800" b="1" dirty="0">
                <a:latin typeface="Courier" pitchFamily="49" charset="0"/>
              </a:rPr>
              <a:t> </a:t>
            </a:r>
          </a:p>
          <a:p>
            <a:pPr>
              <a:spcBef>
                <a:spcPct val="50000"/>
              </a:spcBef>
              <a:buFontTx/>
              <a:buNone/>
            </a:pPr>
            <a:r>
              <a:rPr lang="de-DE" altLang="de-DE" sz="1800" dirty="0">
                <a:latin typeface="Arial" charset="0"/>
              </a:rPr>
              <a:t>Berechnung RME:</a:t>
            </a:r>
          </a:p>
          <a:p>
            <a:pPr>
              <a:spcBef>
                <a:spcPct val="50000"/>
              </a:spcBef>
              <a:buFontTx/>
              <a:buNone/>
            </a:pPr>
            <a:endParaRPr lang="de-DE" altLang="de-DE" sz="1800" dirty="0">
              <a:latin typeface="Arial" charset="0"/>
            </a:endParaRPr>
          </a:p>
          <a:p>
            <a:pPr>
              <a:spcBef>
                <a:spcPct val="50000"/>
              </a:spcBef>
              <a:buFontTx/>
              <a:buNone/>
            </a:pPr>
            <a:endParaRPr lang="de-DE" altLang="de-DE" sz="1800" dirty="0">
              <a:latin typeface="Arial" charset="0"/>
            </a:endParaRPr>
          </a:p>
          <a:p>
            <a:pPr>
              <a:spcBef>
                <a:spcPct val="50000"/>
              </a:spcBef>
              <a:buFontTx/>
              <a:buNone/>
            </a:pPr>
            <a:endParaRPr lang="de-DE" altLang="de-DE" sz="1800" dirty="0">
              <a:latin typeface="Arial" charset="0"/>
            </a:endParaRPr>
          </a:p>
          <a:p>
            <a:pPr>
              <a:spcBef>
                <a:spcPct val="50000"/>
              </a:spcBef>
              <a:buFontTx/>
              <a:buNone/>
            </a:pPr>
            <a:endParaRPr lang="de-DE" altLang="de-DE" sz="1800" dirty="0">
              <a:latin typeface="Arial" charset="0"/>
            </a:endParaRPr>
          </a:p>
          <a:p>
            <a:pPr>
              <a:spcBef>
                <a:spcPct val="50000"/>
              </a:spcBef>
              <a:buFontTx/>
              <a:buNone/>
            </a:pPr>
            <a:endParaRPr lang="de-DE" altLang="de-DE" sz="1800" dirty="0">
              <a:latin typeface="Arial" charset="0"/>
            </a:endParaRPr>
          </a:p>
          <a:p>
            <a:pPr>
              <a:spcBef>
                <a:spcPct val="50000"/>
              </a:spcBef>
              <a:buFontTx/>
              <a:buNone/>
            </a:pPr>
            <a:endParaRPr lang="de-DE" altLang="de-DE" sz="1800" dirty="0" smtClean="0">
              <a:latin typeface="Arial" charset="0"/>
            </a:endParaRPr>
          </a:p>
          <a:p>
            <a:pPr>
              <a:spcBef>
                <a:spcPct val="50000"/>
              </a:spcBef>
              <a:buFontTx/>
              <a:buNone/>
              <a:tabLst>
                <a:tab pos="5741988" algn="l"/>
                <a:tab pos="6858000" algn="l"/>
              </a:tabLst>
            </a:pPr>
            <a:r>
              <a:rPr lang="de-DE" altLang="de-DE" sz="1800" dirty="0" smtClean="0">
                <a:latin typeface="Arial" charset="0"/>
              </a:rPr>
              <a:t>Vergleich nur DK:        	47.040,00 €</a:t>
            </a:r>
            <a:endParaRPr lang="de-DE" altLang="de-DE" sz="1800" dirty="0">
              <a:latin typeface="Arial" charset="0"/>
            </a:endParaRPr>
          </a:p>
        </p:txBody>
      </p:sp>
      <p:graphicFrame>
        <p:nvGraphicFramePr>
          <p:cNvPr id="3" name="Objekt 2"/>
          <p:cNvGraphicFramePr>
            <a:graphicFrameLocks noChangeAspect="1"/>
          </p:cNvGraphicFramePr>
          <p:nvPr>
            <p:extLst>
              <p:ext uri="{D42A27DB-BD31-4B8C-83A1-F6EECF244321}">
                <p14:modId xmlns:p14="http://schemas.microsoft.com/office/powerpoint/2010/main" val="2150058346"/>
              </p:ext>
            </p:extLst>
          </p:nvPr>
        </p:nvGraphicFramePr>
        <p:xfrm>
          <a:off x="1676400" y="2060848"/>
          <a:ext cx="7253288" cy="2203450"/>
        </p:xfrm>
        <a:graphic>
          <a:graphicData uri="http://schemas.openxmlformats.org/presentationml/2006/ole">
            <mc:AlternateContent xmlns:mc="http://schemas.openxmlformats.org/markup-compatibility/2006">
              <mc:Choice xmlns:v="urn:schemas-microsoft-com:vml" Requires="v">
                <p:oleObj spid="_x0000_s1100" name="Arbeitsblatt" r:id="rId4" imgW="5362645" imgH="1628779" progId="Excel.Sheet.8">
                  <p:embed/>
                </p:oleObj>
              </mc:Choice>
              <mc:Fallback>
                <p:oleObj name="Arbeitsblatt" r:id="rId4" imgW="5362645" imgH="1628779" progId="Excel.Sheet.8">
                  <p:embed/>
                  <p:pic>
                    <p:nvPicPr>
                      <p:cNvPr id="0" name="Object 1030"/>
                      <p:cNvPicPr>
                        <a:picLocks noChangeAspect="1" noChangeArrowheads="1"/>
                      </p:cNvPicPr>
                      <p:nvPr/>
                    </p:nvPicPr>
                    <p:blipFill>
                      <a:blip r:embed="rId5"/>
                      <a:srcRect/>
                      <a:stretch>
                        <a:fillRect/>
                      </a:stretch>
                    </p:blipFill>
                    <p:spPr bwMode="auto">
                      <a:xfrm>
                        <a:off x="1676400" y="2060848"/>
                        <a:ext cx="7253288" cy="22034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48518757"/>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2996952"/>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3600" b="1" dirty="0" smtClean="0"/>
              <a:t>Forderungsüberwachung</a:t>
            </a:r>
            <a:endParaRPr lang="de-DE" altLang="de-DE" sz="3600"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504707544"/>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Forderungsüberwachung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2282096"/>
            <a:ext cx="7560000" cy="193899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Im Rahmen der Forderungsüberwachung findet sich der schwammigste Punkt, aufgrund dessen die Hauptzollämter häufig ablehnen. Gerade hierzu sagt die DV-Zahlungsausfall (fast) nichts.</a:t>
            </a:r>
          </a:p>
        </p:txBody>
      </p:sp>
    </p:spTree>
    <p:extLst>
      <p:ext uri="{BB962C8B-B14F-4D97-AF65-F5344CB8AC3E}">
        <p14:creationId xmlns:p14="http://schemas.microsoft.com/office/powerpoint/2010/main" val="1706258117"/>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Überwachung der Forderungen </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67765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Überwachung des Zahlverhaltens und Konsequenzen daraus.</a:t>
            </a:r>
          </a:p>
          <a:p>
            <a:pPr>
              <a:spcBef>
                <a:spcPct val="50000"/>
              </a:spcBef>
              <a:buFont typeface="Wingdings" pitchFamily="2" charset="2"/>
              <a:buChar char="Ø"/>
            </a:pPr>
            <a:r>
              <a:rPr lang="de-DE" altLang="de-DE" sz="2400" dirty="0"/>
              <a:t>Situationen, in denen die „Liefersperre“ vor der „Sieben-Wochen-Frist“ erlassen werden muss.</a:t>
            </a:r>
          </a:p>
          <a:p>
            <a:pPr>
              <a:spcBef>
                <a:spcPct val="50000"/>
              </a:spcBef>
              <a:buFont typeface="Wingdings" pitchFamily="2" charset="2"/>
              <a:buChar char="Ø"/>
            </a:pPr>
            <a:r>
              <a:rPr lang="de-DE" altLang="de-DE" sz="2400" dirty="0"/>
              <a:t>Alternativen zur Liefersperre.</a:t>
            </a:r>
          </a:p>
        </p:txBody>
      </p:sp>
    </p:spTree>
    <p:extLst>
      <p:ext uri="{BB962C8B-B14F-4D97-AF65-F5344CB8AC3E}">
        <p14:creationId xmlns:p14="http://schemas.microsoft.com/office/powerpoint/2010/main" val="3502454820"/>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183</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17.01.2006</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a:latin typeface="Arial" charset="0"/>
                <a:cs typeface="Times New Roman" charset="0"/>
              </a:rPr>
              <a:t>„</a:t>
            </a:r>
            <a:r>
              <a:rPr lang="de-DE" altLang="de-DE" sz="2400" dirty="0">
                <a:cs typeface="Times New Roman" charset="0"/>
              </a:rPr>
              <a:t>Entgegen der Auffassung der Klägerin kann der Senatsentscheidung vom 2. Februar 1999 nicht entnommen werden, </a:t>
            </a:r>
            <a:r>
              <a:rPr lang="de-DE" altLang="de-DE" sz="2400" dirty="0">
                <a:solidFill>
                  <a:srgbClr val="FF0000"/>
                </a:solidFill>
                <a:cs typeface="Times New Roman" charset="0"/>
              </a:rPr>
              <a:t>dass eine Liefersperre in jedem Fall nur dann erforderlich wird, wenn etwa sechs bis sieben Wochen nach einer Lieferung die Zahlung noch nicht erfolgt ist. </a:t>
            </a:r>
            <a:r>
              <a:rPr lang="de-DE" altLang="de-DE" sz="2400" dirty="0">
                <a:cs typeface="Times New Roman" charset="0"/>
              </a:rPr>
              <a:t>Vielmehr ergibt sich aus ..., dass eine Situation eintreten kann, in der vom </a:t>
            </a:r>
            <a:r>
              <a:rPr lang="de-DE" altLang="de-DE" sz="2400" dirty="0" smtClean="0">
                <a:cs typeface="Times New Roman" charset="0"/>
              </a:rPr>
              <a:t>Vergütungsberechtigten </a:t>
            </a:r>
            <a:r>
              <a:rPr lang="de-DE" altLang="de-DE" sz="2400" dirty="0">
                <a:cs typeface="Times New Roman" charset="0"/>
              </a:rPr>
              <a:t>ein unverz</a:t>
            </a:r>
            <a:r>
              <a:rPr lang="de-DE" altLang="de-DE" sz="2400" dirty="0">
                <a:latin typeface="Arial" charset="0"/>
                <a:cs typeface="Times New Roman" charset="0"/>
              </a:rPr>
              <a:t>ü</a:t>
            </a:r>
            <a:r>
              <a:rPr lang="de-DE" altLang="de-DE" sz="2400" dirty="0">
                <a:cs typeface="Times New Roman" charset="0"/>
              </a:rPr>
              <a:t>gliches Handeln gefordert wird. Es hängt somit von den Umst</a:t>
            </a:r>
            <a:r>
              <a:rPr lang="de-DE" altLang="de-DE" sz="2400" dirty="0">
                <a:latin typeface="Arial" charset="0"/>
                <a:cs typeface="Times New Roman" charset="0"/>
              </a:rPr>
              <a:t>ä</a:t>
            </a:r>
            <a:r>
              <a:rPr lang="de-DE" altLang="de-DE" sz="2400" dirty="0">
                <a:cs typeface="Times New Roman" charset="0"/>
              </a:rPr>
              <a:t>nden des Einzelfalls ab, ...</a:t>
            </a:r>
            <a:r>
              <a:rPr lang="de-DE" altLang="de-DE" sz="2400" dirty="0">
                <a:latin typeface="Arial" charset="0"/>
                <a:cs typeface="Times New Roman" charset="0"/>
              </a:rPr>
              <a:t>“</a:t>
            </a:r>
            <a:endParaRPr lang="de-DE" altLang="de-DE" sz="2400" dirty="0">
              <a:cs typeface="Times New Roman" charset="0"/>
            </a:endParaRPr>
          </a:p>
        </p:txBody>
      </p:sp>
    </p:spTree>
    <p:extLst>
      <p:ext uri="{BB962C8B-B14F-4D97-AF65-F5344CB8AC3E}">
        <p14:creationId xmlns:p14="http://schemas.microsoft.com/office/powerpoint/2010/main" val="145130144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184</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17.01.2006</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fontAlgn="t">
              <a:spcBef>
                <a:spcPct val="50000"/>
              </a:spcBef>
              <a:buFontTx/>
              <a:buNone/>
            </a:pPr>
            <a:r>
              <a:rPr lang="de-DE" altLang="de-DE" sz="2400" b="1" dirty="0"/>
              <a:t>Voraussetzungen: </a:t>
            </a:r>
            <a:r>
              <a:rPr lang="de-DE" altLang="de-DE" sz="2400" b="1" dirty="0" smtClean="0"/>
              <a:t/>
            </a:r>
            <a:br>
              <a:rPr lang="de-DE" altLang="de-DE" sz="2400" b="1" dirty="0" smtClean="0"/>
            </a:br>
            <a:r>
              <a:rPr lang="de-DE" altLang="de-DE" sz="2400" dirty="0" smtClean="0"/>
              <a:t>„... </a:t>
            </a:r>
            <a:r>
              <a:rPr lang="de-DE" altLang="de-DE" sz="2400" dirty="0"/>
              <a:t>Zu ihnen gehört, dass der Berechtigte die Außenstände laufend überwacht. </a:t>
            </a:r>
            <a:r>
              <a:rPr lang="de-DE" altLang="de-DE" sz="2400" dirty="0">
                <a:solidFill>
                  <a:srgbClr val="FF0000"/>
                </a:solidFill>
              </a:rPr>
              <a:t>Dabei bezieht sich das Erfordernis einer laufenden Überwachung auf sämtliche </a:t>
            </a:r>
            <a:r>
              <a:rPr lang="de-DE" altLang="de-DE" sz="2400" dirty="0" smtClean="0">
                <a:solidFill>
                  <a:srgbClr val="FF0000"/>
                </a:solidFill>
              </a:rPr>
              <a:t>Mineralöl-lieferungen</a:t>
            </a:r>
            <a:r>
              <a:rPr lang="de-DE" altLang="de-DE" sz="2400" dirty="0">
                <a:solidFill>
                  <a:srgbClr val="FF0000"/>
                </a:solidFill>
              </a:rPr>
              <a:t>, so dass eine isolierte </a:t>
            </a:r>
            <a:r>
              <a:rPr lang="de-DE" altLang="de-DE" sz="2400" dirty="0" err="1" smtClean="0">
                <a:solidFill>
                  <a:srgbClr val="FF0000"/>
                </a:solidFill>
              </a:rPr>
              <a:t>Betrach-tung</a:t>
            </a:r>
            <a:r>
              <a:rPr lang="de-DE" altLang="de-DE" sz="2400" dirty="0" smtClean="0">
                <a:solidFill>
                  <a:srgbClr val="FF0000"/>
                </a:solidFill>
              </a:rPr>
              <a:t> </a:t>
            </a:r>
            <a:r>
              <a:rPr lang="de-DE" altLang="de-DE" sz="2400" dirty="0">
                <a:solidFill>
                  <a:srgbClr val="FF0000"/>
                </a:solidFill>
              </a:rPr>
              <a:t>jeder einzelnen Lieferung nicht in Betracht kommt. </a:t>
            </a:r>
            <a:r>
              <a:rPr lang="de-DE" altLang="de-DE" sz="2400" dirty="0"/>
              <a:t>Will der </a:t>
            </a:r>
            <a:r>
              <a:rPr lang="de-DE" altLang="de-DE" sz="2400" dirty="0" err="1" smtClean="0"/>
              <a:t>Vergütungsberech-tigte</a:t>
            </a:r>
            <a:r>
              <a:rPr lang="de-DE" altLang="de-DE" sz="2400" dirty="0" smtClean="0"/>
              <a:t> </a:t>
            </a:r>
            <a:r>
              <a:rPr lang="de-DE" altLang="de-DE" sz="2400" dirty="0"/>
              <a:t>seinen Anspruch nicht verlieren, ist er gehalten, </a:t>
            </a:r>
            <a:r>
              <a:rPr lang="de-DE" altLang="de-DE" sz="2400" dirty="0">
                <a:solidFill>
                  <a:srgbClr val="FF0000"/>
                </a:solidFill>
              </a:rPr>
              <a:t>fortlaufend auf einen pünktlichen Zahlungseingang zu achten und bei Anzeichen für bestehende </a:t>
            </a:r>
            <a:r>
              <a:rPr lang="de-DE" altLang="de-DE" sz="2400" dirty="0" smtClean="0">
                <a:solidFill>
                  <a:srgbClr val="FF0000"/>
                </a:solidFill>
              </a:rPr>
              <a:t>Zahlungs-schwierigkeiten </a:t>
            </a:r>
            <a:r>
              <a:rPr lang="de-DE" altLang="de-DE" sz="2400" dirty="0">
                <a:solidFill>
                  <a:srgbClr val="FF0000"/>
                </a:solidFill>
              </a:rPr>
              <a:t>entsprechend zu reagieren</a:t>
            </a:r>
            <a:r>
              <a:rPr lang="de-DE" altLang="de-DE" sz="2400" dirty="0"/>
              <a:t>.“</a:t>
            </a:r>
          </a:p>
        </p:txBody>
      </p:sp>
    </p:spTree>
    <p:extLst>
      <p:ext uri="{BB962C8B-B14F-4D97-AF65-F5344CB8AC3E}">
        <p14:creationId xmlns:p14="http://schemas.microsoft.com/office/powerpoint/2010/main" val="1328403797"/>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185</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a:t>
            </a:r>
            <a:r>
              <a:rPr lang="de-DE" sz="3000" b="1" smtClean="0">
                <a:solidFill>
                  <a:srgbClr val="0000CC"/>
                </a:solidFill>
              </a:rPr>
              <a:t>vom 17.01.2006</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67765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a:t>„Denn die vom Verordnungsgeber </a:t>
            </a:r>
            <a:r>
              <a:rPr lang="de-DE" altLang="de-DE" sz="2400" dirty="0" smtClean="0"/>
              <a:t>angeordnete </a:t>
            </a:r>
            <a:r>
              <a:rPr lang="de-DE" altLang="de-DE" sz="2400" dirty="0"/>
              <a:t>Überwachungspflicht kann nur dann Sinn machen und ihren Zweck erfüllen, </a:t>
            </a:r>
            <a:r>
              <a:rPr lang="de-DE" altLang="de-DE" sz="2400" dirty="0">
                <a:solidFill>
                  <a:srgbClr val="FF0000"/>
                </a:solidFill>
              </a:rPr>
              <a:t>wenn der Vergütungsberechtigte die dabei gewonnenen Erkenntnisse zum Anlass nimmt, sein eigenes Verhalten zu überprüfen und falls erforderlich, neuen Entwicklungen anzupassen</a:t>
            </a:r>
            <a:r>
              <a:rPr lang="de-DE" altLang="de-DE" sz="2400" dirty="0"/>
              <a:t>.“</a:t>
            </a:r>
          </a:p>
        </p:txBody>
      </p:sp>
    </p:spTree>
    <p:extLst>
      <p:ext uri="{BB962C8B-B14F-4D97-AF65-F5344CB8AC3E}">
        <p14:creationId xmlns:p14="http://schemas.microsoft.com/office/powerpoint/2010/main" val="1797606538"/>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186</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17.01.2006</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fontAlgn="t">
              <a:spcBef>
                <a:spcPct val="50000"/>
              </a:spcBef>
              <a:buFontTx/>
              <a:buNone/>
            </a:pPr>
            <a:r>
              <a:rPr lang="de-DE" altLang="de-DE" sz="2400" dirty="0"/>
              <a:t>„Deshalb darf eine weitere Belieferung des Abnehmers erst gar nicht erfolgen, wenn aufgrund von </a:t>
            </a:r>
            <a:r>
              <a:rPr lang="de-DE" altLang="de-DE" sz="2400" dirty="0">
                <a:solidFill>
                  <a:srgbClr val="FF0000"/>
                </a:solidFill>
              </a:rPr>
              <a:t>Unregelmäßigkeiten bei vorangegangenen Lieferungen, wie z.B. fortgesetztem Zahlungsverzug</a:t>
            </a:r>
            <a:r>
              <a:rPr lang="de-DE" altLang="de-DE" sz="2400" dirty="0"/>
              <a:t>, die </a:t>
            </a:r>
            <a:r>
              <a:rPr lang="de-DE" altLang="de-DE" sz="2400" dirty="0" err="1"/>
              <a:t>Ver</a:t>
            </a:r>
            <a:r>
              <a:rPr lang="de-DE" altLang="de-DE" sz="2400" dirty="0"/>
              <a:t>-hängung einer sofortigen Liefersperre </a:t>
            </a:r>
            <a:r>
              <a:rPr lang="de-DE" altLang="de-DE" sz="2400" dirty="0" smtClean="0"/>
              <a:t>geboten </a:t>
            </a:r>
            <a:r>
              <a:rPr lang="de-DE" altLang="de-DE" sz="2400" dirty="0"/>
              <a:t>ist. Führt der Vergütungsberechtigte dennoch weitere Lieferungen aus </a:t>
            </a:r>
            <a:r>
              <a:rPr lang="de-DE" altLang="de-DE" sz="2400" dirty="0">
                <a:solidFill>
                  <a:srgbClr val="FF0000"/>
                </a:solidFill>
              </a:rPr>
              <a:t>oder durchbricht er eine zuvor verhängte </a:t>
            </a:r>
            <a:r>
              <a:rPr lang="de-DE" altLang="de-DE" sz="2400" dirty="0" smtClean="0">
                <a:solidFill>
                  <a:srgbClr val="FF0000"/>
                </a:solidFill>
              </a:rPr>
              <a:t>Liefersperre </a:t>
            </a:r>
            <a:r>
              <a:rPr lang="de-DE" altLang="de-DE" sz="2400" dirty="0">
                <a:solidFill>
                  <a:srgbClr val="FF0000"/>
                </a:solidFill>
              </a:rPr>
              <a:t>ohne einen rechtfertigenden Grund</a:t>
            </a:r>
            <a:r>
              <a:rPr lang="de-DE" altLang="de-DE" sz="2400" dirty="0"/>
              <a:t>, kann er sich gegenüber den Finanzbehörden nicht darauf berufen, dass der </a:t>
            </a:r>
            <a:r>
              <a:rPr lang="de-DE" altLang="de-DE" sz="2400" dirty="0" smtClean="0"/>
              <a:t>Zahlungsausfall </a:t>
            </a:r>
            <a:r>
              <a:rPr lang="de-DE" altLang="de-DE" sz="2400" dirty="0"/>
              <a:t>nicht zu vermeiden war.“</a:t>
            </a:r>
          </a:p>
        </p:txBody>
      </p:sp>
    </p:spTree>
    <p:extLst>
      <p:ext uri="{BB962C8B-B14F-4D97-AF65-F5344CB8AC3E}">
        <p14:creationId xmlns:p14="http://schemas.microsoft.com/office/powerpoint/2010/main" val="2271402957"/>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526297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Verzug tritt gemäß § 286 BGB ein: „Leistet der Schuldner auf eine Mahnung des Gläubigers nicht, die nach dem Eintritt der Fälligkeit erfolgt, so kommt er durch die Mahnung in Verzug. …“ </a:t>
            </a:r>
          </a:p>
          <a:p>
            <a:pPr>
              <a:spcBef>
                <a:spcPct val="50000"/>
              </a:spcBef>
              <a:buFont typeface="Wingdings" pitchFamily="2" charset="2"/>
              <a:buChar char="Ø"/>
            </a:pPr>
            <a:r>
              <a:rPr lang="de-DE" altLang="de-DE" sz="2400" dirty="0" smtClean="0"/>
              <a:t>Nach der Rechtsprechung entwickelt eine schriftliche Mahnung die Verzugsfolgen ab dem vierten Tag nach Mahndatum. </a:t>
            </a:r>
          </a:p>
          <a:p>
            <a:pPr>
              <a:spcBef>
                <a:spcPct val="50000"/>
              </a:spcBef>
              <a:buFont typeface="Wingdings" pitchFamily="2" charset="2"/>
              <a:buChar char="Ø"/>
            </a:pPr>
            <a:r>
              <a:rPr lang="de-DE" altLang="de-DE" sz="2400" dirty="0" smtClean="0"/>
              <a:t>Das HZA Koblenz postuliert, dass Verzug im Sinne des § 60 </a:t>
            </a:r>
            <a:r>
              <a:rPr lang="de-DE" altLang="de-DE" sz="2400" dirty="0" err="1" smtClean="0"/>
              <a:t>EnergieStG</a:t>
            </a:r>
            <a:r>
              <a:rPr lang="de-DE" altLang="de-DE" sz="2400" dirty="0" smtClean="0"/>
              <a:t> nicht der Verzug des BGB, sondern das Verstreichen der Fälligkeit ist. (Ist beim FG Neustadt a.d.W. anhängig)</a:t>
            </a:r>
            <a:endParaRPr lang="de-DE" altLang="de-DE" sz="2400" dirty="0"/>
          </a:p>
        </p:txBody>
      </p:sp>
    </p:spTree>
    <p:extLst>
      <p:ext uri="{BB962C8B-B14F-4D97-AF65-F5344CB8AC3E}">
        <p14:creationId xmlns:p14="http://schemas.microsoft.com/office/powerpoint/2010/main" val="2077086962"/>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188</a:t>
            </a:fld>
            <a:endParaRPr lang="de-DE"/>
          </a:p>
        </p:txBody>
      </p:sp>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Überwachung der Forderungen</a:t>
            </a:r>
            <a:br>
              <a:rPr lang="de-DE" sz="3000" b="1" dirty="0" smtClean="0">
                <a:solidFill>
                  <a:srgbClr val="0000CC"/>
                </a:solidFill>
              </a:rPr>
            </a:br>
            <a:r>
              <a:rPr lang="de-DE" sz="3000" b="1" dirty="0" smtClean="0">
                <a:solidFill>
                  <a:srgbClr val="0000CC"/>
                </a:solidFill>
              </a:rPr>
              <a:t>BFH vom 17.01.2006</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7856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smtClean="0"/>
              <a:t>Weiterung über den fortgesetzten Zahlungsverzug hinaus:</a:t>
            </a:r>
          </a:p>
          <a:p>
            <a:pPr marL="0" indent="0">
              <a:spcBef>
                <a:spcPct val="50000"/>
              </a:spcBef>
              <a:buFontTx/>
              <a:buNone/>
            </a:pPr>
            <a:endParaRPr lang="de-DE" altLang="de-DE" sz="2400" dirty="0"/>
          </a:p>
          <a:p>
            <a:pPr marL="0" indent="0">
              <a:spcBef>
                <a:spcPct val="50000"/>
              </a:spcBef>
              <a:buFontTx/>
              <a:buNone/>
            </a:pPr>
            <a:r>
              <a:rPr lang="de-DE" altLang="de-DE" sz="2400" dirty="0" smtClean="0"/>
              <a:t>„</a:t>
            </a:r>
            <a:r>
              <a:rPr lang="de-DE" altLang="de-DE" sz="2400" dirty="0"/>
              <a:t>Lässt sich der Vergütungsberechtigte trotz mehrmaliger Überschreitung des </a:t>
            </a:r>
            <a:r>
              <a:rPr lang="de-DE" altLang="de-DE" sz="2400" dirty="0" smtClean="0"/>
              <a:t>Fälligkeits-termins </a:t>
            </a:r>
            <a:r>
              <a:rPr lang="de-DE" altLang="de-DE" sz="2400" dirty="0"/>
              <a:t>auf ein solches Verfahren ein, muss er für eine Absicherung der Kaufpreissumme sorgen, wenn er den Vergütungsanspruch aus </a:t>
            </a:r>
            <a:r>
              <a:rPr lang="de-DE" altLang="de-DE" sz="2400" dirty="0" smtClean="0"/>
              <a:t/>
            </a:r>
            <a:br>
              <a:rPr lang="de-DE" altLang="de-DE" sz="2400" dirty="0" smtClean="0"/>
            </a:br>
            <a:r>
              <a:rPr lang="de-DE" altLang="de-DE" sz="2400" dirty="0" smtClean="0"/>
              <a:t>§ 60 </a:t>
            </a:r>
            <a:r>
              <a:rPr lang="de-DE" altLang="de-DE" sz="2400" dirty="0" err="1"/>
              <a:t>EnergieStG</a:t>
            </a:r>
            <a:r>
              <a:rPr lang="de-DE" altLang="de-DE" sz="2400" dirty="0"/>
              <a:t> nicht verlieren will</a:t>
            </a:r>
            <a:r>
              <a:rPr lang="de-DE" altLang="de-DE" sz="2400" dirty="0" smtClean="0"/>
              <a:t>.“</a:t>
            </a:r>
            <a:endParaRPr lang="de-DE" altLang="de-DE" sz="2400" dirty="0"/>
          </a:p>
        </p:txBody>
      </p:sp>
    </p:spTree>
    <p:extLst>
      <p:ext uri="{BB962C8B-B14F-4D97-AF65-F5344CB8AC3E}">
        <p14:creationId xmlns:p14="http://schemas.microsoft.com/office/powerpoint/2010/main" val="337793196"/>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189</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11.01.2011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t>„Die Klägerin hat die GmbH im Juli und August 2001 </a:t>
            </a:r>
            <a:r>
              <a:rPr lang="de-DE" altLang="de-DE" sz="2400" dirty="0">
                <a:solidFill>
                  <a:srgbClr val="FF0000"/>
                </a:solidFill>
              </a:rPr>
              <a:t>weiter mit Mineralölen beliefert, obwohl die Kaufpreise für die vorangegangenen Lieferungen nach den Allgemeinen Geschäftsbedingungen acht Tage nach Zugang der Bereitstellungsanzeige fällig gewesen sind. </a:t>
            </a:r>
            <a:r>
              <a:rPr lang="de-DE" altLang="de-DE" sz="2400" dirty="0"/>
              <a:t>Damit gewährte die Klägerin einen Zahlungsaufschub trotz Nichtbegleichung der ausstehenden Forderungen. </a:t>
            </a:r>
            <a:r>
              <a:rPr lang="de-DE" altLang="de-DE" sz="2400" dirty="0">
                <a:solidFill>
                  <a:srgbClr val="FF0000"/>
                </a:solidFill>
              </a:rPr>
              <a:t>Die Einstellung der Lieferungen erfolgte erst Anfang August 2001, zu einem Zeitpunkt, zu dem die GmbH bereits zehn Lieferungen nicht fristgerecht bezahlt hatte. …</a:t>
            </a:r>
          </a:p>
        </p:txBody>
      </p:sp>
    </p:spTree>
    <p:extLst>
      <p:ext uri="{BB962C8B-B14F-4D97-AF65-F5344CB8AC3E}">
        <p14:creationId xmlns:p14="http://schemas.microsoft.com/office/powerpoint/2010/main" val="20680662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2746093"/>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 typeface="Wingdings" pitchFamily="2" charset="2"/>
              <a:buNone/>
            </a:pPr>
            <a:r>
              <a:rPr lang="de-DE" altLang="de-DE" sz="3600" b="1" dirty="0" smtClean="0"/>
              <a:t>Zahlungsunfähigkeit</a:t>
            </a:r>
            <a:endParaRPr lang="de-DE" altLang="de-DE" sz="3600" b="1" dirty="0"/>
          </a:p>
        </p:txBody>
      </p:sp>
    </p:spTree>
    <p:extLst>
      <p:ext uri="{BB962C8B-B14F-4D97-AF65-F5344CB8AC3E}">
        <p14:creationId xmlns:p14="http://schemas.microsoft.com/office/powerpoint/2010/main" val="1652898777"/>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190</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a:solidFill>
                  <a:srgbClr val="0000CC"/>
                </a:solidFill>
              </a:rPr>
              <a:t>Überwachung der Forderungen </a:t>
            </a:r>
            <a:r>
              <a:rPr lang="de-DE" sz="3000" b="1" dirty="0" smtClean="0">
                <a:solidFill>
                  <a:srgbClr val="0000CC"/>
                </a:solidFill>
              </a:rPr>
              <a:t/>
            </a:r>
            <a:br>
              <a:rPr lang="de-DE" sz="3000" b="1" dirty="0" smtClean="0">
                <a:solidFill>
                  <a:srgbClr val="0000CC"/>
                </a:solidFill>
              </a:rPr>
            </a:br>
            <a:r>
              <a:rPr lang="de-DE" sz="3000" b="1" dirty="0" smtClean="0">
                <a:solidFill>
                  <a:srgbClr val="0000CC"/>
                </a:solidFill>
              </a:rPr>
              <a:t>BFH vom 11.01.2011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t>Unter diesen Umständen wäre von einem sorgfältig handelnden Kaufmann die frühzeitige Verhängung einer Liefersperre zu erwarten und zu verlangen gewesen (vgl. FG Baden-Württemberg, Urteil vom 19. Februar 2002 11 K 255/97, Zeitschrift für Zölle und Verbrauchsteuern 2002, 281). Da das FG auf diesen Gesichtspunkt jedoch nicht eingegangen ist, sieht der Senat davon ab, ihn als tragenden Gesichtspunkt seiner Entscheidung zugrunde zu legen.“</a:t>
            </a:r>
          </a:p>
        </p:txBody>
      </p:sp>
    </p:spTree>
    <p:extLst>
      <p:ext uri="{BB962C8B-B14F-4D97-AF65-F5344CB8AC3E}">
        <p14:creationId xmlns:p14="http://schemas.microsoft.com/office/powerpoint/2010/main" val="1971171683"/>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156966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Fall des FG Neustadt:</a:t>
            </a:r>
          </a:p>
          <a:p>
            <a:pPr marL="0" indent="0">
              <a:spcBef>
                <a:spcPct val="50000"/>
              </a:spcBef>
            </a:pPr>
            <a:r>
              <a:rPr lang="de-DE" altLang="de-DE" sz="2400" dirty="0" err="1" smtClean="0"/>
              <a:t>Ablehungsbescheid</a:t>
            </a:r>
            <a:r>
              <a:rPr lang="de-DE" altLang="de-DE" sz="2400" dirty="0" smtClean="0"/>
              <a:t> des Hauptzollamtes:</a:t>
            </a:r>
          </a:p>
          <a:p>
            <a:pPr marL="0" indent="0">
              <a:spcBef>
                <a:spcPct val="50000"/>
              </a:spcBef>
            </a:pPr>
            <a:endParaRPr lang="de-DE" altLang="de-DE" sz="2400"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996952"/>
            <a:ext cx="8892480" cy="16952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9834209"/>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251520" y="1268760"/>
            <a:ext cx="2160240" cy="175432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Zahlungs-historie am Ende:</a:t>
            </a:r>
          </a:p>
          <a:p>
            <a:pPr marL="0" indent="0">
              <a:spcBef>
                <a:spcPct val="50000"/>
              </a:spcBef>
            </a:pPr>
            <a:endParaRPr lang="de-DE" altLang="de-DE" sz="2400" dirty="0"/>
          </a:p>
        </p:txBody>
      </p:sp>
      <p:graphicFrame>
        <p:nvGraphicFramePr>
          <p:cNvPr id="4" name="Tabelle 3"/>
          <p:cNvGraphicFramePr>
            <a:graphicFrameLocks noGrp="1"/>
          </p:cNvGraphicFramePr>
          <p:nvPr>
            <p:extLst>
              <p:ext uri="{D42A27DB-BD31-4B8C-83A1-F6EECF244321}">
                <p14:modId xmlns:p14="http://schemas.microsoft.com/office/powerpoint/2010/main" val="2321276132"/>
              </p:ext>
            </p:extLst>
          </p:nvPr>
        </p:nvGraphicFramePr>
        <p:xfrm>
          <a:off x="2451137" y="191182"/>
          <a:ext cx="6441342" cy="5831940"/>
        </p:xfrm>
        <a:graphic>
          <a:graphicData uri="http://schemas.openxmlformats.org/drawingml/2006/table">
            <a:tbl>
              <a:tblPr firstRow="1" firstCol="1" bandRow="1">
                <a:tableStyleId>{5C22544A-7EE6-4342-B048-85BDC9FD1C3A}</a:tableStyleId>
              </a:tblPr>
              <a:tblGrid>
                <a:gridCol w="996084"/>
                <a:gridCol w="996084"/>
                <a:gridCol w="996084"/>
                <a:gridCol w="996084"/>
                <a:gridCol w="1128895"/>
                <a:gridCol w="1328111"/>
              </a:tblGrid>
              <a:tr h="194398">
                <a:tc>
                  <a:txBody>
                    <a:bodyPr/>
                    <a:lstStyle/>
                    <a:p>
                      <a:pPr algn="r">
                        <a:lnSpc>
                          <a:spcPct val="115000"/>
                        </a:lnSpc>
                        <a:spcAft>
                          <a:spcPts val="0"/>
                        </a:spcAft>
                      </a:pPr>
                      <a:r>
                        <a:rPr lang="de-DE" sz="900" dirty="0">
                          <a:effectLst/>
                        </a:rPr>
                        <a:t>13.10.11</a:t>
                      </a:r>
                      <a:endParaRPr lang="de-DE" sz="1000" dirty="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15.11.11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10.11.2011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14.11.2011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18.10.11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24.11.11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17.11.2011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21.11.2011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3</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18.10.11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24.11.11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17.11.2011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21.11.2011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3</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21.10.11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24.11.11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17.11.2011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21.11.2011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3</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25.10.11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14.11.11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24.11.11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24.11.2011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28.11.2011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27.10.11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16.11.11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02.12.11</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24.11.2011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28.11.2011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28.10.11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02.12.11</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24.11.2011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28.11.2011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02.11.11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22.11.11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01.12.2011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05.12.2011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11.11.11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09.12.2011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13.12.2011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11.11.11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16.11.11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17.11.11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07.12.11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22.11.11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12.12.11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30.12.11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-3</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22.11.11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12.12.11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28.12.11</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dirty="0">
                          <a:effectLst/>
                        </a:rPr>
                        <a:t>25.11.11</a:t>
                      </a:r>
                      <a:endParaRPr lang="de-DE" sz="1000" dirty="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04.01.12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25.11.11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09.01.12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29.12.2011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7</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09.01.12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29.12.2011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7</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18.01.12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29.12.2011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02.01.2012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16</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06.12.11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26.12.11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18.01.12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06.01.2012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8</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07.12.11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27.12.11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06.01.2012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12.12.11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01.01.12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01.02.12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06.01.2012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22</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12.12.11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01.01.12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24.01.12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06.01.2012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14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15.12.11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04.01.12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10.02.12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13.01.2012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17.01.2012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24</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16.12.11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05.01.12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16.02.12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13.01.2012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17.01.2012</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30</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21.12.11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10.01.12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ausgefallen</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23.12.11</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12.01.12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ausgefallen</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09.01.12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29.01.12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a:effectLst/>
                        </a:rPr>
                        <a:t>ausgefallen</a:t>
                      </a:r>
                      <a:endParaRPr lang="de-DE" sz="1000">
                        <a:effectLst/>
                        <a:latin typeface="Times New Roman"/>
                        <a:ea typeface="Times New Roman"/>
                      </a:endParaRPr>
                    </a:p>
                  </a:txBody>
                  <a:tcPr marL="38263" marR="38263" marT="0" marB="0" anchor="b"/>
                </a:tc>
              </a:tr>
              <a:tr h="194398">
                <a:tc>
                  <a:txBody>
                    <a:bodyPr/>
                    <a:lstStyle/>
                    <a:p>
                      <a:pPr algn="r">
                        <a:lnSpc>
                          <a:spcPct val="115000"/>
                        </a:lnSpc>
                        <a:spcAft>
                          <a:spcPts val="0"/>
                        </a:spcAft>
                      </a:pPr>
                      <a:r>
                        <a:rPr lang="de-DE" sz="900">
                          <a:effectLst/>
                        </a:rPr>
                        <a:t>09.01.12</a:t>
                      </a:r>
                      <a:endParaRPr lang="de-DE" sz="1000">
                        <a:effectLst/>
                        <a:latin typeface="Times New Roman"/>
                        <a:ea typeface="Times New Roman"/>
                      </a:endParaRPr>
                    </a:p>
                  </a:txBody>
                  <a:tcPr marL="38263" marR="38263" marT="0" marB="0" anchor="b"/>
                </a:tc>
                <a:tc>
                  <a:txBody>
                    <a:bodyPr/>
                    <a:lstStyle/>
                    <a:p>
                      <a:pPr algn="r">
                        <a:lnSpc>
                          <a:spcPct val="115000"/>
                        </a:lnSpc>
                        <a:spcAft>
                          <a:spcPts val="0"/>
                        </a:spcAft>
                      </a:pPr>
                      <a:r>
                        <a:rPr lang="de-DE" sz="900">
                          <a:effectLst/>
                        </a:rPr>
                        <a:t>29.01.12</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nSpc>
                          <a:spcPct val="115000"/>
                        </a:lnSpc>
                        <a:spcAft>
                          <a:spcPts val="0"/>
                        </a:spcAft>
                      </a:pPr>
                      <a:r>
                        <a:rPr lang="de-DE" sz="900">
                          <a:effectLst/>
                        </a:rPr>
                        <a:t> </a:t>
                      </a:r>
                      <a:endParaRPr lang="de-DE" sz="1000">
                        <a:effectLst/>
                        <a:latin typeface="Times New Roman"/>
                        <a:ea typeface="Times New Roman"/>
                      </a:endParaRPr>
                    </a:p>
                  </a:txBody>
                  <a:tcPr marL="38263" marR="38263" marT="0" marB="0" anchor="b"/>
                </a:tc>
                <a:tc>
                  <a:txBody>
                    <a:bodyPr/>
                    <a:lstStyle/>
                    <a:p>
                      <a:pPr algn="ctr">
                        <a:lnSpc>
                          <a:spcPct val="115000"/>
                        </a:lnSpc>
                        <a:spcAft>
                          <a:spcPts val="0"/>
                        </a:spcAft>
                      </a:pPr>
                      <a:r>
                        <a:rPr lang="de-DE" sz="900" dirty="0">
                          <a:effectLst/>
                        </a:rPr>
                        <a:t>ausgefallen</a:t>
                      </a:r>
                      <a:endParaRPr lang="de-DE" sz="1000" dirty="0">
                        <a:effectLst/>
                        <a:latin typeface="Times New Roman"/>
                        <a:ea typeface="Times New Roman"/>
                      </a:endParaRPr>
                    </a:p>
                  </a:txBody>
                  <a:tcPr marL="38263" marR="38263" marT="0" marB="0" anchor="b"/>
                </a:tc>
              </a:tr>
            </a:tbl>
          </a:graphicData>
        </a:graphic>
      </p:graphicFrame>
    </p:spTree>
    <p:extLst>
      <p:ext uri="{BB962C8B-B14F-4D97-AF65-F5344CB8AC3E}">
        <p14:creationId xmlns:p14="http://schemas.microsoft.com/office/powerpoint/2010/main" val="1909226367"/>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101566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Urteil des FG Neustadt vom 28.04.2016:</a:t>
            </a:r>
          </a:p>
          <a:p>
            <a:pPr marL="0" indent="0">
              <a:spcBef>
                <a:spcPct val="50000"/>
              </a:spcBef>
            </a:pPr>
            <a:endParaRPr lang="de-DE" altLang="de-DE" sz="2400" dirty="0"/>
          </a:p>
        </p:txBody>
      </p: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3" y="1916832"/>
            <a:ext cx="8891167"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3874785"/>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101566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Urteil des FG Neustadt vom 28.04.2016:</a:t>
            </a:r>
          </a:p>
          <a:p>
            <a:pPr marL="0" indent="0">
              <a:spcBef>
                <a:spcPct val="50000"/>
              </a:spcBef>
            </a:pPr>
            <a:endParaRPr lang="de-DE" altLang="de-DE" sz="2400"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7" y="2356982"/>
            <a:ext cx="8857009" cy="7119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911917"/>
            <a:ext cx="8892480" cy="17324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2003792"/>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101566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Urteil des FG Neustadt vom 28.04.2016:</a:t>
            </a:r>
          </a:p>
          <a:p>
            <a:pPr marL="0" indent="0">
              <a:spcBef>
                <a:spcPct val="50000"/>
              </a:spcBef>
            </a:pPr>
            <a:r>
              <a:rPr lang="de-DE" altLang="de-DE" sz="2400" dirty="0" smtClean="0"/>
              <a:t>Was haben wir am 25.11.2011 gewusst?</a:t>
            </a:r>
            <a:endParaRPr lang="de-DE" altLang="de-DE" sz="2400" dirty="0"/>
          </a:p>
        </p:txBody>
      </p:sp>
      <p:graphicFrame>
        <p:nvGraphicFramePr>
          <p:cNvPr id="3" name="Tabelle 2"/>
          <p:cNvGraphicFramePr>
            <a:graphicFrameLocks noGrp="1"/>
          </p:cNvGraphicFramePr>
          <p:nvPr>
            <p:extLst>
              <p:ext uri="{D42A27DB-BD31-4B8C-83A1-F6EECF244321}">
                <p14:modId xmlns:p14="http://schemas.microsoft.com/office/powerpoint/2010/main" val="2370488504"/>
              </p:ext>
            </p:extLst>
          </p:nvPr>
        </p:nvGraphicFramePr>
        <p:xfrm>
          <a:off x="971600" y="2132856"/>
          <a:ext cx="6408712" cy="4166337"/>
        </p:xfrm>
        <a:graphic>
          <a:graphicData uri="http://schemas.openxmlformats.org/drawingml/2006/table">
            <a:tbl>
              <a:tblPr firstRow="1" firstCol="1" bandRow="1">
                <a:tableStyleId>{5C22544A-7EE6-4342-B048-85BDC9FD1C3A}</a:tableStyleId>
              </a:tblPr>
              <a:tblGrid>
                <a:gridCol w="991038"/>
                <a:gridCol w="991038"/>
                <a:gridCol w="991038"/>
                <a:gridCol w="991038"/>
                <a:gridCol w="1123176"/>
                <a:gridCol w="1321384"/>
              </a:tblGrid>
              <a:tr h="198397">
                <a:tc>
                  <a:txBody>
                    <a:bodyPr/>
                    <a:lstStyle/>
                    <a:p>
                      <a:pPr algn="r">
                        <a:lnSpc>
                          <a:spcPct val="115000"/>
                        </a:lnSpc>
                        <a:spcAft>
                          <a:spcPts val="0"/>
                        </a:spcAft>
                      </a:pPr>
                      <a:r>
                        <a:rPr lang="de-DE" sz="1000">
                          <a:effectLst/>
                        </a:rPr>
                        <a:t>09.08.11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29.08.11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10.09.2011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0</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16.08.11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05.09.11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10.09.2011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0</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16.08.11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05.09.11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10.09.2011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0</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23.08.11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12.09.11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22.09.11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19.09.2011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23.09.2011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23.08.11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12.09.11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23.09.11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19.09.2011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23.09.2011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0</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26.08.11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15.09.11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23.09.11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29.08.11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18.09.11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26.09.2011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30.09.2011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-2</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01.09.11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21.09.11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26.09.2011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30.09.2011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-2</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05.09.11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25.09.11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28.09.11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07.09.11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27.09.11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05.10.11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09.09.11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29.09.11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12.10.11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07.10.2011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11.10.2011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12.09.11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02.10.11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18.10.11</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07.10.2011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11.10.2011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7</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10.10.11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30.10.11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09.11.11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12.10.11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01.11.11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09.11.11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 </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13.10.11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02.11.11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15.11.11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10.11.2011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18.10.11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07.11.11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24.11.11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17.11.2011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21.11.2011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3</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18.10.11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07.11.11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24.11.11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17.11.2011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21.11.2011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3</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21.10.11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10.11.11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24.11.11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17.11.2011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21.11.2011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3</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25.10.11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14.11.11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24.11.11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24.11.2011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-4</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27.10.11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16.11.11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02.12.11</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24.11.2011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a:effectLst/>
                        </a:rPr>
                        <a:t>4</a:t>
                      </a:r>
                      <a:endParaRPr lang="de-DE" sz="1200">
                        <a:effectLst/>
                        <a:latin typeface="Times New Roman"/>
                        <a:ea typeface="Times New Roman"/>
                      </a:endParaRPr>
                    </a:p>
                  </a:txBody>
                  <a:tcPr marL="44450" marR="44450" marT="0" marB="0" anchor="b"/>
                </a:tc>
              </a:tr>
              <a:tr h="198397">
                <a:tc>
                  <a:txBody>
                    <a:bodyPr/>
                    <a:lstStyle/>
                    <a:p>
                      <a:pPr algn="r">
                        <a:lnSpc>
                          <a:spcPct val="115000"/>
                        </a:lnSpc>
                        <a:spcAft>
                          <a:spcPts val="0"/>
                        </a:spcAft>
                      </a:pPr>
                      <a:r>
                        <a:rPr lang="de-DE" sz="1000">
                          <a:effectLst/>
                        </a:rPr>
                        <a:t>28.10.11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17.11.11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02.12.11</a:t>
                      </a:r>
                      <a:endParaRPr lang="de-DE" sz="1200">
                        <a:effectLst/>
                        <a:latin typeface="Times New Roman"/>
                        <a:ea typeface="Times New Roman"/>
                      </a:endParaRPr>
                    </a:p>
                  </a:txBody>
                  <a:tcPr marL="44450" marR="44450" marT="0" marB="0" anchor="b"/>
                </a:tc>
                <a:tc>
                  <a:txBody>
                    <a:bodyPr/>
                    <a:lstStyle/>
                    <a:p>
                      <a:pPr>
                        <a:lnSpc>
                          <a:spcPct val="115000"/>
                        </a:lnSpc>
                        <a:spcAft>
                          <a:spcPts val="0"/>
                        </a:spcAft>
                      </a:pPr>
                      <a:r>
                        <a:rPr lang="de-DE" sz="1000">
                          <a:effectLst/>
                        </a:rPr>
                        <a:t>24.11.2011</a:t>
                      </a:r>
                      <a:endParaRPr lang="de-DE" sz="1200">
                        <a:effectLst/>
                        <a:latin typeface="Times New Roman"/>
                        <a:ea typeface="Times New Roman"/>
                      </a:endParaRPr>
                    </a:p>
                  </a:txBody>
                  <a:tcPr marL="44450" marR="44450" marT="0" marB="0" anchor="b"/>
                </a:tc>
                <a:tc>
                  <a:txBody>
                    <a:bodyPr/>
                    <a:lstStyle/>
                    <a:p>
                      <a:pPr algn="r">
                        <a:lnSpc>
                          <a:spcPct val="115000"/>
                        </a:lnSpc>
                        <a:spcAft>
                          <a:spcPts val="0"/>
                        </a:spcAft>
                      </a:pPr>
                      <a:r>
                        <a:rPr lang="de-DE" sz="1000">
                          <a:effectLst/>
                        </a:rPr>
                        <a:t>28.11.2011</a:t>
                      </a:r>
                      <a:endParaRPr lang="de-DE" sz="1200">
                        <a:effectLst/>
                        <a:latin typeface="Times New Roman"/>
                        <a:ea typeface="Times New Roman"/>
                      </a:endParaRPr>
                    </a:p>
                  </a:txBody>
                  <a:tcPr marL="44450" marR="44450" marT="0" marB="0" anchor="b"/>
                </a:tc>
                <a:tc>
                  <a:txBody>
                    <a:bodyPr/>
                    <a:lstStyle/>
                    <a:p>
                      <a:pPr algn="ctr">
                        <a:lnSpc>
                          <a:spcPct val="115000"/>
                        </a:lnSpc>
                        <a:spcAft>
                          <a:spcPts val="0"/>
                        </a:spcAft>
                      </a:pPr>
                      <a:r>
                        <a:rPr lang="de-DE" sz="1000" dirty="0">
                          <a:effectLst/>
                        </a:rPr>
                        <a:t>4</a:t>
                      </a:r>
                      <a:endParaRPr lang="de-DE" sz="1200" dirty="0">
                        <a:effectLst/>
                        <a:latin typeface="Times New Roman"/>
                        <a:ea typeface="Times New Roman"/>
                      </a:endParaRPr>
                    </a:p>
                  </a:txBody>
                  <a:tcPr marL="44450" marR="44450" marT="0" marB="0" anchor="b"/>
                </a:tc>
              </a:tr>
            </a:tbl>
          </a:graphicData>
        </a:graphic>
      </p:graphicFrame>
    </p:spTree>
    <p:extLst>
      <p:ext uri="{BB962C8B-B14F-4D97-AF65-F5344CB8AC3E}">
        <p14:creationId xmlns:p14="http://schemas.microsoft.com/office/powerpoint/2010/main" val="2993887740"/>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Urteil des FG Neustadt vom 28.04.2016:</a:t>
            </a:r>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76872"/>
            <a:ext cx="8892480" cy="2565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hteck 11"/>
          <p:cNvSpPr/>
          <p:nvPr/>
        </p:nvSpPr>
        <p:spPr>
          <a:xfrm>
            <a:off x="35496" y="2269976"/>
            <a:ext cx="3744416" cy="222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200123754"/>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Fortgesetzter Verzug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980728"/>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Rechtsfehler des FG Neustadt:</a:t>
            </a:r>
            <a:endParaRPr lang="de-DE" altLang="de-DE" sz="2400" dirty="0" smtClean="0"/>
          </a:p>
        </p:txBody>
      </p:sp>
      <p:sp>
        <p:nvSpPr>
          <p:cNvPr id="12" name="Rechteck 11"/>
          <p:cNvSpPr/>
          <p:nvPr/>
        </p:nvSpPr>
        <p:spPr>
          <a:xfrm>
            <a:off x="35496" y="2269976"/>
            <a:ext cx="3744416" cy="2229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84784"/>
            <a:ext cx="8892480" cy="2183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3539012"/>
            <a:ext cx="8890892" cy="27891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06656559"/>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198</a:t>
            </a:fld>
            <a:endParaRPr lang="de-DE"/>
          </a:p>
        </p:txBody>
      </p:sp>
      <p:sp>
        <p:nvSpPr>
          <p:cNvPr id="2" name="Titel 1"/>
          <p:cNvSpPr>
            <a:spLocks noGrp="1"/>
          </p:cNvSpPr>
          <p:nvPr>
            <p:ph type="title"/>
          </p:nvPr>
        </p:nvSpPr>
        <p:spPr>
          <a:xfrm>
            <a:off x="2123728" y="260648"/>
            <a:ext cx="6563072" cy="562074"/>
          </a:xfrm>
        </p:spPr>
        <p:txBody>
          <a:bodyPr>
            <a:noAutofit/>
          </a:bodyPr>
          <a:lstStyle/>
          <a:p>
            <a:r>
              <a:rPr lang="de-DE" sz="3000" b="1" dirty="0">
                <a:solidFill>
                  <a:srgbClr val="0000CC"/>
                </a:solidFill>
              </a:rPr>
              <a:t>Überwachung der </a:t>
            </a:r>
            <a:r>
              <a:rPr lang="de-DE" sz="3000" b="1" dirty="0" smtClean="0">
                <a:solidFill>
                  <a:srgbClr val="0000CC"/>
                </a:solidFill>
              </a:rPr>
              <a:t>Forderungen </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0469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Wie viele Zahlungen im Verzug lösen also die Handlungsnotwendigkeit aus?</a:t>
            </a:r>
          </a:p>
          <a:p>
            <a:pPr>
              <a:spcBef>
                <a:spcPct val="50000"/>
              </a:spcBef>
              <a:buFont typeface="Wingdings" pitchFamily="2" charset="2"/>
              <a:buChar char="Ø"/>
            </a:pPr>
            <a:r>
              <a:rPr lang="de-DE" altLang="de-DE" sz="2400" dirty="0"/>
              <a:t>In welchem Zeitraum sind diese Zahlungen zu betrachten?</a:t>
            </a:r>
          </a:p>
          <a:p>
            <a:pPr>
              <a:spcBef>
                <a:spcPct val="50000"/>
              </a:spcBef>
              <a:buFont typeface="Wingdings" pitchFamily="2" charset="2"/>
              <a:buChar char="Ø"/>
            </a:pPr>
            <a:r>
              <a:rPr lang="de-DE" altLang="de-DE" sz="2400" dirty="0"/>
              <a:t>Wie viele Zahlungen außerhalb der Fälligkeit lösen die Handlungsnotwendigkeit aus? </a:t>
            </a:r>
            <a:br>
              <a:rPr lang="de-DE" altLang="de-DE" sz="2400" dirty="0"/>
            </a:br>
            <a:r>
              <a:rPr lang="de-DE" altLang="de-DE" sz="2400" dirty="0"/>
              <a:t>BFH spricht von 10 Zahlungen</a:t>
            </a:r>
          </a:p>
        </p:txBody>
      </p:sp>
    </p:spTree>
    <p:extLst>
      <p:ext uri="{BB962C8B-B14F-4D97-AF65-F5344CB8AC3E}">
        <p14:creationId xmlns:p14="http://schemas.microsoft.com/office/powerpoint/2010/main" val="332911440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199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2996952"/>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3600" b="1" dirty="0" smtClean="0"/>
              <a:t>Ratenzahlungen </a:t>
            </a:r>
            <a:endParaRPr lang="de-DE" altLang="de-DE" sz="3600"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41791744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2" name="Text Box 2"/>
          <p:cNvSpPr txBox="1">
            <a:spLocks noChangeArrowheads="1"/>
          </p:cNvSpPr>
          <p:nvPr/>
        </p:nvSpPr>
        <p:spPr bwMode="auto">
          <a:xfrm>
            <a:off x="1028700" y="2376488"/>
            <a:ext cx="70866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rgbClr val="000066"/>
                </a:solidFill>
                <a:latin typeface="Times New Roman" charset="0"/>
              </a:defRPr>
            </a:lvl1pPr>
            <a:lvl2pPr marL="742950" indent="-285750">
              <a:spcBef>
                <a:spcPct val="20000"/>
              </a:spcBef>
              <a:buChar char="–"/>
              <a:defRPr sz="2800">
                <a:solidFill>
                  <a:srgbClr val="000066"/>
                </a:solidFill>
                <a:latin typeface="Times New Roman" charset="0"/>
              </a:defRPr>
            </a:lvl2pPr>
            <a:lvl3pPr marL="1143000" indent="-228600">
              <a:spcBef>
                <a:spcPct val="20000"/>
              </a:spcBef>
              <a:buChar char="•"/>
              <a:defRPr sz="2400">
                <a:solidFill>
                  <a:srgbClr val="000066"/>
                </a:solidFill>
                <a:latin typeface="Times New Roman" charset="0"/>
              </a:defRPr>
            </a:lvl3pPr>
            <a:lvl4pPr marL="1600200" indent="-228600">
              <a:spcBef>
                <a:spcPct val="20000"/>
              </a:spcBef>
              <a:buChar char="–"/>
              <a:defRPr sz="2000">
                <a:solidFill>
                  <a:srgbClr val="000066"/>
                </a:solidFill>
                <a:latin typeface="Times New Roman" charset="0"/>
              </a:defRPr>
            </a:lvl4pPr>
            <a:lvl5pPr marL="2057400" indent="-228600">
              <a:spcBef>
                <a:spcPct val="20000"/>
              </a:spcBef>
              <a:buChar char="»"/>
              <a:defRPr sz="2000">
                <a:solidFill>
                  <a:srgbClr val="000066"/>
                </a:solidFill>
                <a:latin typeface="Times New Roman" charset="0"/>
              </a:defRPr>
            </a:lvl5pPr>
            <a:lvl6pPr marL="2514600" indent="-228600" eaLnBrk="0" fontAlgn="base" hangingPunct="0">
              <a:spcBef>
                <a:spcPct val="20000"/>
              </a:spcBef>
              <a:spcAft>
                <a:spcPct val="0"/>
              </a:spcAft>
              <a:buChar char="»"/>
              <a:defRPr sz="2000">
                <a:solidFill>
                  <a:srgbClr val="000066"/>
                </a:solidFill>
                <a:latin typeface="Times New Roman" charset="0"/>
              </a:defRPr>
            </a:lvl6pPr>
            <a:lvl7pPr marL="2971800" indent="-228600" eaLnBrk="0" fontAlgn="base" hangingPunct="0">
              <a:spcBef>
                <a:spcPct val="20000"/>
              </a:spcBef>
              <a:spcAft>
                <a:spcPct val="0"/>
              </a:spcAft>
              <a:buChar char="»"/>
              <a:defRPr sz="2000">
                <a:solidFill>
                  <a:srgbClr val="000066"/>
                </a:solidFill>
                <a:latin typeface="Times New Roman" charset="0"/>
              </a:defRPr>
            </a:lvl7pPr>
            <a:lvl8pPr marL="3429000" indent="-228600" eaLnBrk="0" fontAlgn="base" hangingPunct="0">
              <a:spcBef>
                <a:spcPct val="20000"/>
              </a:spcBef>
              <a:spcAft>
                <a:spcPct val="0"/>
              </a:spcAft>
              <a:buChar char="»"/>
              <a:defRPr sz="2000">
                <a:solidFill>
                  <a:srgbClr val="000066"/>
                </a:solidFill>
                <a:latin typeface="Times New Roman" charset="0"/>
              </a:defRPr>
            </a:lvl8pPr>
            <a:lvl9pPr marL="3886200" indent="-228600" eaLnBrk="0" fontAlgn="base" hangingPunct="0">
              <a:spcBef>
                <a:spcPct val="20000"/>
              </a:spcBef>
              <a:spcAft>
                <a:spcPct val="0"/>
              </a:spcAft>
              <a:buChar char="»"/>
              <a:defRPr sz="2000">
                <a:solidFill>
                  <a:srgbClr val="000066"/>
                </a:solidFill>
                <a:latin typeface="Times New Roman" charset="0"/>
              </a:defRPr>
            </a:lvl9pPr>
          </a:lstStyle>
          <a:p>
            <a:pPr algn="ctr">
              <a:spcBef>
                <a:spcPct val="50000"/>
              </a:spcBef>
              <a:buFontTx/>
              <a:buNone/>
            </a:pPr>
            <a:r>
              <a:rPr lang="de-DE" altLang="de-DE" b="1" dirty="0">
                <a:solidFill>
                  <a:schemeClr val="tx1"/>
                </a:solidFill>
                <a:latin typeface="Arial" charset="0"/>
              </a:rPr>
              <a:t>Die Kanzlei </a:t>
            </a:r>
          </a:p>
          <a:p>
            <a:pPr algn="ctr">
              <a:spcBef>
                <a:spcPct val="50000"/>
              </a:spcBef>
              <a:buFontTx/>
              <a:buNone/>
            </a:pPr>
            <a:r>
              <a:rPr lang="de-DE" altLang="de-DE" b="1" dirty="0">
                <a:solidFill>
                  <a:schemeClr val="tx1"/>
                </a:solidFill>
                <a:latin typeface="Arial" charset="0"/>
              </a:rPr>
              <a:t>Schäfer </a:t>
            </a:r>
            <a:r>
              <a:rPr lang="de-DE" altLang="de-DE" b="1" dirty="0">
                <a:solidFill>
                  <a:schemeClr val="tx1"/>
                </a:solidFill>
                <a:latin typeface="Arial" charset="0"/>
                <a:sym typeface="Symbol" pitchFamily="18" charset="2"/>
              </a:rPr>
              <a:t> Valerio </a:t>
            </a:r>
            <a:endParaRPr lang="de-DE" altLang="de-DE" b="1" dirty="0">
              <a:solidFill>
                <a:schemeClr val="tx1"/>
              </a:solidFill>
              <a:latin typeface="Arial" charset="0"/>
            </a:endParaRPr>
          </a:p>
        </p:txBody>
      </p:sp>
    </p:spTree>
    <p:extLst>
      <p:ext uri="{BB962C8B-B14F-4D97-AF65-F5344CB8AC3E}">
        <p14:creationId xmlns:p14="http://schemas.microsoft.com/office/powerpoint/2010/main" val="670796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None/>
            </a:pPr>
            <a:r>
              <a:rPr lang="de-DE" altLang="de-DE" sz="2200" b="1" dirty="0"/>
              <a:t>Tatbestände der Zahlungsunfähigkeit:</a:t>
            </a:r>
          </a:p>
          <a:p>
            <a:pPr lvl="1">
              <a:spcBef>
                <a:spcPct val="50000"/>
              </a:spcBef>
              <a:buFont typeface="Wingdings" pitchFamily="2" charset="2"/>
              <a:buChar char="Ø"/>
            </a:pPr>
            <a:r>
              <a:rPr lang="de-DE" altLang="de-DE" sz="2200" dirty="0"/>
              <a:t>Eröffnung des Insolvenzverfahrens</a:t>
            </a:r>
          </a:p>
          <a:p>
            <a:pPr lvl="1">
              <a:spcBef>
                <a:spcPct val="50000"/>
              </a:spcBef>
              <a:buFont typeface="Wingdings" pitchFamily="2" charset="2"/>
              <a:buChar char="Ø"/>
            </a:pPr>
            <a:r>
              <a:rPr lang="de-DE" altLang="de-DE" sz="2200" dirty="0"/>
              <a:t>Ablehnung des Insolvenzverfahrens mangels Masse (Gerichtsbeschluss)</a:t>
            </a:r>
          </a:p>
          <a:p>
            <a:pPr lvl="1">
              <a:spcBef>
                <a:spcPct val="50000"/>
              </a:spcBef>
              <a:buFont typeface="Wingdings" pitchFamily="2" charset="2"/>
              <a:buChar char="Ø"/>
            </a:pPr>
            <a:r>
              <a:rPr lang="de-DE" altLang="de-DE" sz="2200" dirty="0"/>
              <a:t>Abgabe der </a:t>
            </a:r>
            <a:r>
              <a:rPr lang="de-DE" altLang="de-DE" sz="2200" dirty="0" smtClean="0"/>
              <a:t>Vermögensauskunft (Eidesstattliche Versicherung) </a:t>
            </a:r>
            <a:br>
              <a:rPr lang="de-DE" altLang="de-DE" sz="2200" dirty="0" smtClean="0"/>
            </a:br>
            <a:r>
              <a:rPr lang="de-DE" altLang="de-DE" sz="2200" dirty="0" smtClean="0"/>
              <a:t>– </a:t>
            </a:r>
            <a:r>
              <a:rPr lang="de-DE" altLang="de-DE" sz="2200" dirty="0"/>
              <a:t>oder – </a:t>
            </a:r>
          </a:p>
          <a:p>
            <a:pPr lvl="1">
              <a:spcBef>
                <a:spcPct val="50000"/>
              </a:spcBef>
              <a:buFont typeface="Wingdings" pitchFamily="2" charset="2"/>
              <a:buChar char="Ø"/>
            </a:pPr>
            <a:r>
              <a:rPr lang="de-DE" altLang="de-DE" sz="2200" dirty="0"/>
              <a:t>Zwangsvollstreckung erfolglos und weitere Vollstreckung bietet „nachweislich“ keine Erfolgsaussicht</a:t>
            </a:r>
          </a:p>
        </p:txBody>
      </p:sp>
    </p:spTree>
    <p:extLst>
      <p:ext uri="{BB962C8B-B14F-4D97-AF65-F5344CB8AC3E}">
        <p14:creationId xmlns:p14="http://schemas.microsoft.com/office/powerpoint/2010/main" val="141538595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Mahnsystem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42900" indent="-342900">
              <a:spcBef>
                <a:spcPct val="50000"/>
              </a:spcBef>
              <a:buFont typeface="Wingdings" pitchFamily="2" charset="2"/>
              <a:buChar char="Ø"/>
              <a:defRPr/>
            </a:pPr>
            <a:r>
              <a:rPr lang="de-DE" sz="2400" dirty="0" smtClean="0"/>
              <a:t>Ratenzahlungen sind ausdrücklich möglich und verlängern die Fristen für Lieferstopp und gerichtliche Verfolgung. Auch die ernsthaften Verhandlungen über Raten-</a:t>
            </a:r>
            <a:r>
              <a:rPr lang="de-DE" sz="2400" dirty="0" err="1" smtClean="0"/>
              <a:t>zahlungsvereinbarungen</a:t>
            </a:r>
            <a:r>
              <a:rPr lang="de-DE" sz="2400" dirty="0" smtClean="0"/>
              <a:t>. </a:t>
            </a:r>
          </a:p>
          <a:p>
            <a:pPr marL="342900" indent="-342900">
              <a:spcBef>
                <a:spcPct val="50000"/>
              </a:spcBef>
              <a:buFont typeface="Wingdings" pitchFamily="2" charset="2"/>
              <a:buChar char="Ø"/>
              <a:defRPr/>
            </a:pPr>
            <a:r>
              <a:rPr lang="de-DE" sz="2400" dirty="0" smtClean="0"/>
              <a:t>Die Ratenzahlungen sind streng zu über-wachen und bei Ausbleiben einer Rate unverzüglich gerichtlich zu verfolgen.</a:t>
            </a:r>
            <a:endParaRPr lang="de-DE" sz="2400" dirty="0"/>
          </a:p>
          <a:p>
            <a:pPr marL="342900" indent="-342900">
              <a:spcBef>
                <a:spcPct val="50000"/>
              </a:spcBef>
              <a:buFont typeface="Wingdings" pitchFamily="2" charset="2"/>
              <a:buChar char="Ø"/>
              <a:defRPr/>
            </a:pPr>
            <a:r>
              <a:rPr lang="de-DE" sz="2400" dirty="0" smtClean="0"/>
              <a:t>Bei der Höhe der Raten gibt es unterschied-</a:t>
            </a:r>
            <a:r>
              <a:rPr lang="de-DE" sz="2400" dirty="0" err="1" smtClean="0"/>
              <a:t>liche</a:t>
            </a:r>
            <a:r>
              <a:rPr lang="de-DE" sz="2400" dirty="0" smtClean="0"/>
              <a:t> Ansichten, aber keine Rechtsprechung </a:t>
            </a:r>
          </a:p>
        </p:txBody>
      </p:sp>
    </p:spTree>
    <p:extLst>
      <p:ext uri="{BB962C8B-B14F-4D97-AF65-F5344CB8AC3E}">
        <p14:creationId xmlns:p14="http://schemas.microsoft.com/office/powerpoint/2010/main" val="250927356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Mahnsystem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42900" indent="-342900">
              <a:spcBef>
                <a:spcPct val="50000"/>
              </a:spcBef>
              <a:buFont typeface="Wingdings" pitchFamily="2" charset="2"/>
              <a:buChar char="Ø"/>
              <a:defRPr/>
            </a:pPr>
            <a:r>
              <a:rPr lang="de-DE" sz="2400" dirty="0" smtClean="0"/>
              <a:t>In einem Urteil des FG Hamburg vom 19.02.2014 wird dann darauf abgehoben, ob sich der Händler tatsächlich auf die Raten-zahlungen hätte verlassen können, aufgrund vorangegangener Korrespondenz/</a:t>
            </a:r>
            <a:r>
              <a:rPr lang="de-DE" sz="2400" dirty="0" err="1" smtClean="0"/>
              <a:t>Entwick-lung</a:t>
            </a:r>
            <a:r>
              <a:rPr lang="de-DE" sz="2400" dirty="0" smtClean="0"/>
              <a:t>. Obwohl nach Ausbleiben der ersten Rate dann sofort der Mahnbescheid beantragt wurde, wurde sozusagen die aufschiebende Wirkung nicht anerkannt, so dass dann die gerichtliche Verfolgung als zu spät gewertet wurde.</a:t>
            </a:r>
            <a:endParaRPr lang="de-DE" sz="2400" dirty="0"/>
          </a:p>
        </p:txBody>
      </p:sp>
    </p:spTree>
    <p:extLst>
      <p:ext uri="{BB962C8B-B14F-4D97-AF65-F5344CB8AC3E}">
        <p14:creationId xmlns:p14="http://schemas.microsoft.com/office/powerpoint/2010/main" val="432305871"/>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Mahnsystem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42900" indent="-342900">
              <a:spcBef>
                <a:spcPct val="50000"/>
              </a:spcBef>
              <a:buFont typeface="Wingdings" pitchFamily="2" charset="2"/>
              <a:buChar char="Ø"/>
              <a:defRPr/>
            </a:pPr>
            <a:r>
              <a:rPr lang="de-DE" sz="2400" dirty="0" smtClean="0"/>
              <a:t>In einem Urteil des FG Freiburg aus 2015 wurde darauf abgestellt, dass wenn ein Kunde eine Ratenzahlungsmöglichkeit neben weiterer – und bezahlter – Lieferungen dann am Ende nicht erhalte, da in einem solchen Fall während und nach der Ratenzahlungen das – mit 35 Tagen großzügige – Zahlungs-ziel nicht beibehalten werden dürfe, sondern zurückgefahren werden müsse.</a:t>
            </a:r>
            <a:endParaRPr lang="de-DE" sz="2400" dirty="0"/>
          </a:p>
        </p:txBody>
      </p:sp>
    </p:spTree>
    <p:extLst>
      <p:ext uri="{BB962C8B-B14F-4D97-AF65-F5344CB8AC3E}">
        <p14:creationId xmlns:p14="http://schemas.microsoft.com/office/powerpoint/2010/main" val="2425480268"/>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2996952"/>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3600" b="1" dirty="0" smtClean="0"/>
              <a:t>Rücklastschriften</a:t>
            </a:r>
            <a:endParaRPr lang="de-DE" altLang="de-DE" sz="3600" dirty="0"/>
          </a:p>
        </p:txBody>
      </p:sp>
      <p:sp>
        <p:nvSpPr>
          <p:cNvPr id="3" name="Titel 2"/>
          <p:cNvSpPr>
            <a:spLocks noGrp="1"/>
          </p:cNvSpPr>
          <p:nvPr>
            <p:ph type="title"/>
          </p:nvPr>
        </p:nvSpPr>
        <p:spPr/>
        <p:txBody>
          <a:bodyPr/>
          <a:lstStyle/>
          <a:p>
            <a:endParaRPr lang="de-DE"/>
          </a:p>
        </p:txBody>
      </p:sp>
    </p:spTree>
    <p:extLst>
      <p:ext uri="{BB962C8B-B14F-4D97-AF65-F5344CB8AC3E}">
        <p14:creationId xmlns:p14="http://schemas.microsoft.com/office/powerpoint/2010/main" val="3126587256"/>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Rücklastschriften  Ziffer 27</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23165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Auffassung des BFH:</a:t>
            </a:r>
          </a:p>
          <a:p>
            <a:pPr marL="0" indent="0" fontAlgn="t">
              <a:spcBef>
                <a:spcPct val="50000"/>
              </a:spcBef>
              <a:buFontTx/>
              <a:buNone/>
            </a:pPr>
            <a:r>
              <a:rPr lang="de-DE" altLang="de-DE" sz="2400" dirty="0"/>
              <a:t>„Wer einen Abnehmer gegen Lastschrift mit Mineralöl beliefert, hat jedenfalls dann keinen Anspruch auf Vergütung der Mineralölsteuer, wenn es wiederholt zu Rücklastschriften gekommen ist und die Lieferungen ohne Sicherung der Kauf-</a:t>
            </a:r>
            <a:r>
              <a:rPr lang="de-DE" altLang="de-DE" sz="2400" dirty="0" err="1"/>
              <a:t>preisforderungen</a:t>
            </a:r>
            <a:r>
              <a:rPr lang="de-DE" altLang="de-DE" sz="2400" dirty="0"/>
              <a:t> fortgesetzt werden.“</a:t>
            </a:r>
          </a:p>
        </p:txBody>
      </p:sp>
    </p:spTree>
    <p:extLst>
      <p:ext uri="{BB962C8B-B14F-4D97-AF65-F5344CB8AC3E}">
        <p14:creationId xmlns:p14="http://schemas.microsoft.com/office/powerpoint/2010/main" val="2710481826"/>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Rücklastschriften  Ziffer 27</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124744"/>
            <a:ext cx="7560000" cy="581697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anose="05000000000000000000" pitchFamily="2" charset="2"/>
              <a:buChar char="Ø"/>
              <a:defRPr/>
            </a:pPr>
            <a:r>
              <a:rPr lang="de-DE" sz="2400" dirty="0"/>
              <a:t>Eigenverschuldete Rücklasten </a:t>
            </a:r>
            <a:r>
              <a:rPr lang="de-DE" sz="2400" dirty="0" smtClean="0"/>
              <a:t>zählen nicht und müssen </a:t>
            </a:r>
            <a:r>
              <a:rPr lang="de-DE" sz="2400" dirty="0"/>
              <a:t>gut mit dem Grund </a:t>
            </a:r>
            <a:r>
              <a:rPr lang="de-DE" sz="2400" dirty="0" err="1" smtClean="0"/>
              <a:t>dokumen-tiert</a:t>
            </a:r>
            <a:r>
              <a:rPr lang="de-DE" sz="2400" dirty="0" smtClean="0"/>
              <a:t> </a:t>
            </a:r>
            <a:r>
              <a:rPr lang="de-DE" sz="2400" dirty="0"/>
              <a:t>werden.</a:t>
            </a:r>
          </a:p>
          <a:p>
            <a:pPr fontAlgn="t">
              <a:spcBef>
                <a:spcPct val="50000"/>
              </a:spcBef>
              <a:buFont typeface="Wingdings" panose="05000000000000000000" pitchFamily="2" charset="2"/>
              <a:buChar char="Ø"/>
              <a:defRPr/>
            </a:pPr>
            <a:r>
              <a:rPr lang="de-DE" sz="2400" dirty="0" smtClean="0"/>
              <a:t>Nach FG Baden-Württemberg müssen nach der dritten Rücklastschrift Maßnahmen ergriffen werden</a:t>
            </a:r>
          </a:p>
          <a:p>
            <a:pPr fontAlgn="t">
              <a:spcBef>
                <a:spcPct val="50000"/>
              </a:spcBef>
              <a:defRPr/>
            </a:pPr>
            <a:r>
              <a:rPr lang="de-DE" sz="2400" b="1" dirty="0" smtClean="0"/>
              <a:t>Probleme:</a:t>
            </a:r>
          </a:p>
          <a:p>
            <a:pPr fontAlgn="t">
              <a:spcBef>
                <a:spcPct val="50000"/>
              </a:spcBef>
              <a:buFont typeface="Wingdings" panose="05000000000000000000" pitchFamily="2" charset="2"/>
              <a:buChar char="Ø"/>
              <a:defRPr/>
            </a:pPr>
            <a:r>
              <a:rPr lang="de-DE" sz="2400" dirty="0" smtClean="0"/>
              <a:t>Fraglich ist, für welchen Zeitraum dies gilt, in dem die Rücklastschriften passieren.</a:t>
            </a:r>
          </a:p>
          <a:p>
            <a:pPr fontAlgn="t">
              <a:spcBef>
                <a:spcPct val="50000"/>
              </a:spcBef>
              <a:buFont typeface="Wingdings" panose="05000000000000000000" pitchFamily="2" charset="2"/>
              <a:buChar char="Ø"/>
              <a:defRPr/>
            </a:pPr>
            <a:r>
              <a:rPr lang="de-DE" sz="2400" dirty="0" smtClean="0"/>
              <a:t>Entsprechend ist nicht klar, wann eine oder mehrere Rücklasten „durch </a:t>
            </a:r>
            <a:r>
              <a:rPr lang="de-DE" sz="2400" dirty="0"/>
              <a:t>gutes Zahlverhalten sozusagen </a:t>
            </a:r>
            <a:r>
              <a:rPr lang="de-DE" sz="2400" dirty="0" smtClean="0"/>
              <a:t>getilgt“ sind.</a:t>
            </a:r>
            <a:endParaRPr lang="de-DE" sz="2400" dirty="0"/>
          </a:p>
          <a:p>
            <a:pPr marL="342900" indent="-342900">
              <a:spcBef>
                <a:spcPct val="50000"/>
              </a:spcBef>
              <a:buFont typeface="Wingdings" pitchFamily="2" charset="2"/>
              <a:buChar char="Ø"/>
              <a:defRPr/>
            </a:pPr>
            <a:endParaRPr lang="de-DE" sz="2400" dirty="0"/>
          </a:p>
        </p:txBody>
      </p:sp>
    </p:spTree>
    <p:extLst>
      <p:ext uri="{BB962C8B-B14F-4D97-AF65-F5344CB8AC3E}">
        <p14:creationId xmlns:p14="http://schemas.microsoft.com/office/powerpoint/2010/main" val="863155138"/>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Rücklastschriften  Ziffer 27</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400" dirty="0" err="1">
                <a:latin typeface="Arial" charset="0"/>
              </a:rPr>
              <a:t>Rücklast</a:t>
            </a:r>
            <a:r>
              <a:rPr lang="de-DE" altLang="de-DE" sz="2400" dirty="0">
                <a:latin typeface="Arial" charset="0"/>
              </a:rPr>
              <a:t> im Verhältnis zur Kreditversicherung </a:t>
            </a:r>
          </a:p>
          <a:p>
            <a:pPr algn="ctr">
              <a:spcBef>
                <a:spcPct val="50000"/>
              </a:spcBef>
              <a:buFontTx/>
              <a:buNone/>
            </a:pPr>
            <a:endParaRPr lang="de-DE" altLang="de-DE" sz="2400" dirty="0">
              <a:latin typeface="Arial" charset="0"/>
            </a:endParaRPr>
          </a:p>
          <a:p>
            <a:pPr algn="ctr">
              <a:spcBef>
                <a:spcPct val="50000"/>
              </a:spcBef>
              <a:buFontTx/>
              <a:buNone/>
            </a:pPr>
            <a:r>
              <a:rPr lang="de-DE" altLang="de-DE" sz="2400" dirty="0" err="1">
                <a:latin typeface="Arial" charset="0"/>
              </a:rPr>
              <a:t>Rücklast</a:t>
            </a:r>
            <a:r>
              <a:rPr lang="de-DE" altLang="de-DE" sz="2400" dirty="0">
                <a:latin typeface="Arial" charset="0"/>
              </a:rPr>
              <a:t> im Verhältnis zur Energiesteuererstattung </a:t>
            </a:r>
          </a:p>
          <a:p>
            <a:pPr>
              <a:spcBef>
                <a:spcPct val="50000"/>
              </a:spcBef>
              <a:buFontTx/>
              <a:buNone/>
            </a:pPr>
            <a:endParaRPr lang="de-DE" altLang="de-DE" sz="2400" dirty="0">
              <a:latin typeface="Arial" charset="0"/>
            </a:endParaRPr>
          </a:p>
          <a:p>
            <a:pPr>
              <a:spcBef>
                <a:spcPct val="50000"/>
              </a:spcBef>
              <a:buFont typeface="Wingdings" panose="05000000000000000000" pitchFamily="2" charset="2"/>
              <a:buChar char="Ø"/>
            </a:pPr>
            <a:r>
              <a:rPr lang="de-DE" altLang="de-DE" sz="2400" dirty="0">
                <a:latin typeface="Arial" charset="0"/>
              </a:rPr>
              <a:t>Im Vertrag gibt es häufig Kulanz, wenn binnen x Tagen die Zahlung noch eingeht. </a:t>
            </a:r>
          </a:p>
          <a:p>
            <a:pPr>
              <a:spcBef>
                <a:spcPct val="50000"/>
              </a:spcBef>
              <a:buFont typeface="Wingdings" panose="05000000000000000000" pitchFamily="2" charset="2"/>
              <a:buChar char="Ø"/>
            </a:pPr>
            <a:r>
              <a:rPr lang="de-DE" altLang="de-DE" sz="2400" dirty="0">
                <a:latin typeface="Arial" charset="0"/>
              </a:rPr>
              <a:t>Für die Steuererstattung nutzt dies nichts.</a:t>
            </a:r>
          </a:p>
        </p:txBody>
      </p:sp>
      <p:sp>
        <p:nvSpPr>
          <p:cNvPr id="14" name="AutoShape 7"/>
          <p:cNvSpPr>
            <a:spLocks noChangeArrowheads="1"/>
          </p:cNvSpPr>
          <p:nvPr/>
        </p:nvSpPr>
        <p:spPr bwMode="auto">
          <a:xfrm>
            <a:off x="4330824" y="1700808"/>
            <a:ext cx="457200" cy="685800"/>
          </a:xfrm>
          <a:prstGeom prst="upDownArrow">
            <a:avLst>
              <a:gd name="adj1" fmla="val 50000"/>
              <a:gd name="adj2" fmla="val 30000"/>
            </a:avLst>
          </a:prstGeom>
          <a:solidFill>
            <a:srgbClr val="FF0000"/>
          </a:solidFill>
          <a:ln w="9525">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000">
                <a:solidFill>
                  <a:schemeClr val="tx1"/>
                </a:solidFill>
                <a:latin typeface="Times New Roman" charset="0"/>
              </a:defRPr>
            </a:lvl1pPr>
            <a:lvl2pPr marL="742950" indent="-285750">
              <a:defRPr sz="2000">
                <a:solidFill>
                  <a:schemeClr val="tx1"/>
                </a:solidFill>
                <a:latin typeface="Times New Roman" charset="0"/>
              </a:defRPr>
            </a:lvl2pPr>
            <a:lvl3pPr marL="1143000" indent="-228600">
              <a:defRPr sz="2000">
                <a:solidFill>
                  <a:schemeClr val="tx1"/>
                </a:solidFill>
                <a:latin typeface="Times New Roman" charset="0"/>
              </a:defRPr>
            </a:lvl3pPr>
            <a:lvl4pPr marL="1600200" indent="-228600">
              <a:defRPr sz="2000">
                <a:solidFill>
                  <a:schemeClr val="tx1"/>
                </a:solidFill>
                <a:latin typeface="Times New Roman" charset="0"/>
              </a:defRPr>
            </a:lvl4pPr>
            <a:lvl5pPr marL="2057400" indent="-228600">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endParaRPr lang="de-DE" altLang="de-DE"/>
          </a:p>
        </p:txBody>
      </p:sp>
    </p:spTree>
    <p:extLst>
      <p:ext uri="{BB962C8B-B14F-4D97-AF65-F5344CB8AC3E}">
        <p14:creationId xmlns:p14="http://schemas.microsoft.com/office/powerpoint/2010/main" val="2638445722"/>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SEPA</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0469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latin typeface="Arial" charset="0"/>
                <a:cs typeface="Arial" charset="0"/>
              </a:rPr>
              <a:t>Es gibt zwei Formen der SEPA-Lastschrift:</a:t>
            </a:r>
          </a:p>
          <a:p>
            <a:pPr>
              <a:spcBef>
                <a:spcPct val="50000"/>
              </a:spcBef>
              <a:buFont typeface="Wingdings" panose="05000000000000000000" pitchFamily="2" charset="2"/>
              <a:buChar char="Ø"/>
            </a:pPr>
            <a:r>
              <a:rPr lang="de-DE" altLang="de-DE" sz="2400" dirty="0" smtClean="0">
                <a:latin typeface="Arial" charset="0"/>
                <a:cs typeface="Arial" charset="0"/>
              </a:rPr>
              <a:t>SEPA – Basislastschrift</a:t>
            </a:r>
          </a:p>
          <a:p>
            <a:pPr>
              <a:spcBef>
                <a:spcPct val="50000"/>
              </a:spcBef>
              <a:buFont typeface="Wingdings" panose="05000000000000000000" pitchFamily="2" charset="2"/>
              <a:buChar char="Ø"/>
            </a:pPr>
            <a:r>
              <a:rPr lang="de-DE" altLang="de-DE" sz="2400" dirty="0" smtClean="0">
                <a:latin typeface="Arial" charset="0"/>
                <a:cs typeface="Arial" charset="0"/>
              </a:rPr>
              <a:t>SEPA – Firmenlastschrift </a:t>
            </a:r>
          </a:p>
          <a:p>
            <a:pPr marL="0" indent="0">
              <a:spcBef>
                <a:spcPct val="50000"/>
              </a:spcBef>
            </a:pPr>
            <a:r>
              <a:rPr lang="de-DE" altLang="de-DE" sz="2400" dirty="0" smtClean="0">
                <a:latin typeface="Arial" charset="0"/>
                <a:cs typeface="Arial" charset="0"/>
              </a:rPr>
              <a:t>Gegenüber Verbrauchern ist nur die SEPA – Basis-lastschrift möglich. Gegenüber Unternehmern beide.</a:t>
            </a:r>
          </a:p>
          <a:p>
            <a:pPr marL="0" indent="0">
              <a:spcBef>
                <a:spcPct val="50000"/>
              </a:spcBef>
            </a:pPr>
            <a:r>
              <a:rPr lang="de-DE" altLang="de-DE" sz="2400" dirty="0" smtClean="0">
                <a:latin typeface="Arial" charset="0"/>
                <a:cs typeface="Arial" charset="0"/>
              </a:rPr>
              <a:t>Immer bedarf es eines schriftlichen SEPA – Mandates</a:t>
            </a:r>
          </a:p>
        </p:txBody>
      </p:sp>
    </p:spTree>
    <p:extLst>
      <p:ext uri="{BB962C8B-B14F-4D97-AF65-F5344CB8AC3E}">
        <p14:creationId xmlns:p14="http://schemas.microsoft.com/office/powerpoint/2010/main" val="270915131"/>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SEPA</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822"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52431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latin typeface="Arial" charset="0"/>
                <a:cs typeface="Arial" charset="0"/>
              </a:rPr>
              <a:t>SEPA – Basislastschrift </a:t>
            </a:r>
          </a:p>
          <a:p>
            <a:pPr marL="0" indent="0">
              <a:spcBef>
                <a:spcPct val="50000"/>
              </a:spcBef>
            </a:pPr>
            <a:r>
              <a:rPr lang="de-DE" altLang="de-DE" sz="2400" dirty="0" smtClean="0">
                <a:latin typeface="Arial" charset="0"/>
                <a:cs typeface="Arial" charset="0"/>
              </a:rPr>
              <a:t>Es bedarf auch hier eines schriftlichen Mandates.</a:t>
            </a:r>
          </a:p>
          <a:p>
            <a:pPr marL="1074738" indent="-1074738">
              <a:spcBef>
                <a:spcPct val="50000"/>
              </a:spcBef>
            </a:pPr>
            <a:r>
              <a:rPr lang="de-DE" altLang="de-DE" sz="2400" dirty="0" smtClean="0">
                <a:latin typeface="Arial" charset="0"/>
                <a:cs typeface="Arial" charset="0"/>
              </a:rPr>
              <a:t>ABER: 	Auch ohne explizitem schriftlichem Mandat werden die bisherigen </a:t>
            </a:r>
            <a:r>
              <a:rPr lang="de-DE" altLang="de-DE" sz="2400" dirty="0" err="1" smtClean="0">
                <a:latin typeface="Arial" charset="0"/>
                <a:cs typeface="Arial" charset="0"/>
              </a:rPr>
              <a:t>Einzugsermächti-gungen</a:t>
            </a:r>
            <a:r>
              <a:rPr lang="de-DE" altLang="de-DE" sz="2400" dirty="0" smtClean="0">
                <a:latin typeface="Arial" charset="0"/>
                <a:cs typeface="Arial" charset="0"/>
              </a:rPr>
              <a:t> bei den Banken in Zukunft als Basismandate betrachtet.</a:t>
            </a:r>
          </a:p>
          <a:p>
            <a:pPr marL="342900" indent="-342900">
              <a:spcBef>
                <a:spcPct val="50000"/>
              </a:spcBef>
              <a:buFont typeface="Wingdings" panose="05000000000000000000" pitchFamily="2" charset="2"/>
              <a:buChar char="Ø"/>
            </a:pPr>
            <a:r>
              <a:rPr lang="de-DE" altLang="de-DE" sz="2400" dirty="0" smtClean="0">
                <a:latin typeface="Arial" charset="0"/>
                <a:cs typeface="Arial" charset="0"/>
              </a:rPr>
              <a:t>Der </a:t>
            </a:r>
            <a:r>
              <a:rPr lang="de-DE" altLang="de-DE" sz="2400" dirty="0">
                <a:latin typeface="Arial" charset="0"/>
                <a:cs typeface="Arial" charset="0"/>
              </a:rPr>
              <a:t>Kunde hat bei schriftlichem Mandat ein Widerrufsrecht von acht Wochen.</a:t>
            </a:r>
          </a:p>
          <a:p>
            <a:pPr marL="342900" indent="-342900">
              <a:spcBef>
                <a:spcPct val="50000"/>
              </a:spcBef>
              <a:buFont typeface="Wingdings" panose="05000000000000000000" pitchFamily="2" charset="2"/>
              <a:buChar char="Ø"/>
            </a:pPr>
            <a:r>
              <a:rPr lang="de-DE" altLang="de-DE" sz="2400" dirty="0">
                <a:latin typeface="Arial" charset="0"/>
                <a:cs typeface="Arial" charset="0"/>
              </a:rPr>
              <a:t>Der Kunde hat ohne ein solches schriftliches Mandat ein Widerrufsrecht von 13 Monaten.</a:t>
            </a:r>
          </a:p>
        </p:txBody>
      </p:sp>
    </p:spTree>
    <p:extLst>
      <p:ext uri="{BB962C8B-B14F-4D97-AF65-F5344CB8AC3E}">
        <p14:creationId xmlns:p14="http://schemas.microsoft.com/office/powerpoint/2010/main" val="3527719692"/>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209</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SEPA</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0783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latin typeface="Arial" charset="0"/>
                <a:cs typeface="Arial" charset="0"/>
              </a:rPr>
              <a:t>SEPA – Firmenlastschriftmandat</a:t>
            </a:r>
          </a:p>
          <a:p>
            <a:pPr>
              <a:spcBef>
                <a:spcPct val="50000"/>
              </a:spcBef>
              <a:buFont typeface="Wingdings" panose="05000000000000000000" pitchFamily="2" charset="2"/>
              <a:buChar char="Ø"/>
            </a:pPr>
            <a:r>
              <a:rPr lang="de-DE" altLang="de-DE" sz="2400" dirty="0" smtClean="0">
                <a:latin typeface="Arial" charset="0"/>
                <a:cs typeface="Arial" charset="0"/>
              </a:rPr>
              <a:t>Entspricht dem bisherigen Abbuchungsverfahren ohne Widerrufsrecht.</a:t>
            </a:r>
          </a:p>
          <a:p>
            <a:pPr>
              <a:spcBef>
                <a:spcPct val="50000"/>
              </a:spcBef>
              <a:buFont typeface="Wingdings" panose="05000000000000000000" pitchFamily="2" charset="2"/>
              <a:buChar char="Ø"/>
            </a:pPr>
            <a:r>
              <a:rPr lang="de-DE" altLang="de-DE" sz="2400" dirty="0" smtClean="0">
                <a:latin typeface="Arial" charset="0"/>
                <a:cs typeface="Arial" charset="0"/>
              </a:rPr>
              <a:t>Geht nur mit speziellem schriftlichem Mandat.</a:t>
            </a:r>
          </a:p>
          <a:p>
            <a:pPr>
              <a:spcBef>
                <a:spcPct val="50000"/>
              </a:spcBef>
              <a:buFont typeface="Wingdings" panose="05000000000000000000" pitchFamily="2" charset="2"/>
              <a:buChar char="Ø"/>
            </a:pPr>
            <a:r>
              <a:rPr lang="de-DE" altLang="de-DE" sz="2400" dirty="0" smtClean="0">
                <a:latin typeface="Arial" charset="0"/>
                <a:cs typeface="Arial" charset="0"/>
              </a:rPr>
              <a:t>Es gibt drei Exemplare, eins für den Kunden, eins für die Firma und eins für die Bank</a:t>
            </a:r>
          </a:p>
          <a:p>
            <a:pPr>
              <a:spcBef>
                <a:spcPct val="50000"/>
              </a:spcBef>
              <a:buFont typeface="Wingdings" panose="05000000000000000000" pitchFamily="2" charset="2"/>
              <a:buChar char="Ø"/>
            </a:pPr>
            <a:r>
              <a:rPr lang="de-DE" altLang="de-DE" sz="2400" dirty="0" smtClean="0">
                <a:latin typeface="Arial" charset="0"/>
                <a:cs typeface="Arial" charset="0"/>
              </a:rPr>
              <a:t>Kunde muss das Mandat an die Bank schicken; wenn dies der Händler macht, akzeptieren viele Banken das nicht.</a:t>
            </a:r>
          </a:p>
          <a:p>
            <a:pPr marL="0" indent="0">
              <a:spcBef>
                <a:spcPct val="50000"/>
              </a:spcBef>
            </a:pPr>
            <a:r>
              <a:rPr lang="de-DE" altLang="de-DE" sz="2400" dirty="0" smtClean="0">
                <a:latin typeface="Arial" charset="0"/>
                <a:cs typeface="Arial" charset="0"/>
              </a:rPr>
              <a:t>Die Folge: Rücklastgefahr wegen nicht weitergeleiteter Mandate</a:t>
            </a:r>
            <a:endParaRPr lang="de-DE" altLang="de-DE" sz="2400" dirty="0">
              <a:latin typeface="Arial" charset="0"/>
              <a:cs typeface="Arial" charset="0"/>
            </a:endParaRPr>
          </a:p>
        </p:txBody>
      </p:sp>
    </p:spTree>
    <p:extLst>
      <p:ext uri="{BB962C8B-B14F-4D97-AF65-F5344CB8AC3E}">
        <p14:creationId xmlns:p14="http://schemas.microsoft.com/office/powerpoint/2010/main" val="13063735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13932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None/>
            </a:pPr>
            <a:r>
              <a:rPr lang="de-DE" altLang="de-DE" sz="2200" b="1" dirty="0"/>
              <a:t>Eröffnung des Insolvenzverfahrens</a:t>
            </a:r>
          </a:p>
          <a:p>
            <a:pPr lvl="1">
              <a:spcBef>
                <a:spcPct val="50000"/>
              </a:spcBef>
              <a:buFont typeface="Wingdings" pitchFamily="2" charset="2"/>
              <a:buNone/>
            </a:pPr>
            <a:r>
              <a:rPr lang="de-DE" altLang="de-DE" sz="2200" b="1" dirty="0"/>
              <a:t>Unterscheidung:</a:t>
            </a:r>
          </a:p>
          <a:p>
            <a:pPr lvl="1">
              <a:spcBef>
                <a:spcPct val="50000"/>
              </a:spcBef>
              <a:buFont typeface="Wingdings" pitchFamily="2" charset="2"/>
              <a:buChar char="Ø"/>
            </a:pPr>
            <a:r>
              <a:rPr lang="de-DE" altLang="de-DE" sz="2200" dirty="0"/>
              <a:t>Vorläufiges Insolvenzverfahren (früher Sequestrationsverfahren)</a:t>
            </a:r>
          </a:p>
          <a:p>
            <a:pPr lvl="1" algn="ctr">
              <a:spcBef>
                <a:spcPct val="50000"/>
              </a:spcBef>
              <a:buFont typeface="Wingdings" pitchFamily="2" charset="2"/>
              <a:buNone/>
            </a:pPr>
            <a:r>
              <a:rPr lang="de-DE" altLang="de-DE" sz="2200" dirty="0"/>
              <a:t> und</a:t>
            </a:r>
          </a:p>
          <a:p>
            <a:pPr lvl="1">
              <a:spcBef>
                <a:spcPct val="50000"/>
              </a:spcBef>
              <a:buFont typeface="Wingdings" pitchFamily="2" charset="2"/>
              <a:buChar char="Ø"/>
            </a:pPr>
            <a:r>
              <a:rPr lang="de-DE" altLang="de-DE" sz="2200" dirty="0"/>
              <a:t>Insolvenzverfahren (früher Konkursverfahren oder </a:t>
            </a:r>
            <a:r>
              <a:rPr lang="de-DE" altLang="de-DE" sz="2200" dirty="0" smtClean="0"/>
              <a:t>Gesamtvollstreckungsverfahren</a:t>
            </a:r>
            <a:r>
              <a:rPr lang="de-DE" altLang="de-DE" sz="2200" dirty="0"/>
              <a:t>)</a:t>
            </a:r>
          </a:p>
        </p:txBody>
      </p:sp>
    </p:spTree>
    <p:extLst>
      <p:ext uri="{BB962C8B-B14F-4D97-AF65-F5344CB8AC3E}">
        <p14:creationId xmlns:p14="http://schemas.microsoft.com/office/powerpoint/2010/main" val="882375292"/>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210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SEPA</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44764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latin typeface="Arial" charset="0"/>
                <a:cs typeface="Arial" charset="0"/>
              </a:rPr>
              <a:t>Worauf ist noch zu achten:</a:t>
            </a:r>
          </a:p>
          <a:p>
            <a:pPr>
              <a:spcBef>
                <a:spcPct val="50000"/>
              </a:spcBef>
              <a:buFont typeface="Wingdings" panose="05000000000000000000" pitchFamily="2" charset="2"/>
              <a:buChar char="Ø"/>
              <a:tabLst>
                <a:tab pos="5559425" algn="l"/>
              </a:tabLst>
            </a:pPr>
            <a:r>
              <a:rPr lang="de-DE" altLang="de-DE" sz="2400" dirty="0" smtClean="0">
                <a:latin typeface="Arial" charset="0"/>
                <a:cs typeface="Arial" charset="0"/>
              </a:rPr>
              <a:t>Es gibt eine </a:t>
            </a:r>
            <a:r>
              <a:rPr lang="de-DE" altLang="de-DE" sz="2400" dirty="0" err="1" smtClean="0">
                <a:latin typeface="Arial" charset="0"/>
                <a:cs typeface="Arial" charset="0"/>
              </a:rPr>
              <a:t>Prenotifikations</a:t>
            </a:r>
            <a:r>
              <a:rPr lang="de-DE" altLang="de-DE" sz="2400" dirty="0" smtClean="0">
                <a:latin typeface="Arial" charset="0"/>
                <a:cs typeface="Arial" charset="0"/>
              </a:rPr>
              <a:t>-Frist von vierzehn Tagen. Man müsste den Kunden also in Kenntnis setzen, dass in vierzehn Tagen eingezogen wird.</a:t>
            </a:r>
          </a:p>
          <a:p>
            <a:pPr>
              <a:spcBef>
                <a:spcPct val="50000"/>
              </a:spcBef>
              <a:buFont typeface="Wingdings" panose="05000000000000000000" pitchFamily="2" charset="2"/>
              <a:buChar char="Ø"/>
              <a:tabLst>
                <a:tab pos="5559425" algn="l"/>
              </a:tabLst>
            </a:pPr>
            <a:r>
              <a:rPr lang="de-DE" altLang="de-DE" sz="2400" dirty="0" smtClean="0">
                <a:latin typeface="Arial" charset="0"/>
                <a:cs typeface="Arial" charset="0"/>
              </a:rPr>
              <a:t>Das ist zu lange und man kann diese Frist bis auf mindestens einen Tag herabsetzen. </a:t>
            </a:r>
          </a:p>
          <a:p>
            <a:pPr>
              <a:spcBef>
                <a:spcPct val="50000"/>
              </a:spcBef>
              <a:buFont typeface="Wingdings" panose="05000000000000000000" pitchFamily="2" charset="2"/>
              <a:buChar char="Ø"/>
              <a:tabLst>
                <a:tab pos="5559425" algn="l"/>
              </a:tabLst>
            </a:pPr>
            <a:r>
              <a:rPr lang="de-DE" altLang="de-DE" sz="2400" dirty="0" smtClean="0">
                <a:latin typeface="Arial" charset="0"/>
                <a:cs typeface="Arial" charset="0"/>
              </a:rPr>
              <a:t>Das sollte in den SEPA – Mandaten vorgenommen  werden. Ebenfalls sollte das in die AGB aufgenommen werden.</a:t>
            </a:r>
          </a:p>
          <a:p>
            <a:pPr marL="0" indent="0">
              <a:spcBef>
                <a:spcPct val="50000"/>
              </a:spcBef>
              <a:tabLst>
                <a:tab pos="5559425" algn="l"/>
              </a:tabLst>
            </a:pPr>
            <a:r>
              <a:rPr lang="de-DE" altLang="de-DE" sz="2400" dirty="0" smtClean="0">
                <a:solidFill>
                  <a:srgbClr val="FF0000"/>
                </a:solidFill>
                <a:latin typeface="Arial" charset="0"/>
                <a:cs typeface="Arial" charset="0"/>
              </a:rPr>
              <a:t>Es besteht in diesem Zusammenhang die „einmalige Chance“, über die Mandate die AGB zu vereinbaren.</a:t>
            </a:r>
          </a:p>
          <a:p>
            <a:pPr>
              <a:spcBef>
                <a:spcPct val="50000"/>
              </a:spcBef>
              <a:buFont typeface="Wingdings" panose="05000000000000000000" pitchFamily="2" charset="2"/>
              <a:buChar char="Ø"/>
              <a:tabLst>
                <a:tab pos="5559425" algn="l"/>
              </a:tabLst>
            </a:pPr>
            <a:endParaRPr lang="de-DE" altLang="de-DE" sz="2400" dirty="0" smtClean="0">
              <a:latin typeface="Arial" charset="0"/>
              <a:cs typeface="Arial" charset="0"/>
            </a:endParaRPr>
          </a:p>
        </p:txBody>
      </p:sp>
    </p:spTree>
    <p:extLst>
      <p:ext uri="{BB962C8B-B14F-4D97-AF65-F5344CB8AC3E}">
        <p14:creationId xmlns:p14="http://schemas.microsoft.com/office/powerpoint/2010/main" val="3715820450"/>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211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SEPA</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0783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anose="05000000000000000000" pitchFamily="2" charset="2"/>
              <a:buChar char="Ø"/>
            </a:pPr>
            <a:r>
              <a:rPr lang="de-DE" altLang="de-DE" sz="2400" dirty="0" smtClean="0">
                <a:latin typeface="Arial" charset="0"/>
                <a:cs typeface="Arial" charset="0"/>
              </a:rPr>
              <a:t>Der Spuk der Einziehungsermächtigungswiderrufe durch die Insolvenzverwalter soll durch SEPA vorbei sein.</a:t>
            </a:r>
          </a:p>
          <a:p>
            <a:pPr>
              <a:spcBef>
                <a:spcPct val="50000"/>
              </a:spcBef>
              <a:buFont typeface="Wingdings" panose="05000000000000000000" pitchFamily="2" charset="2"/>
              <a:buChar char="Ø"/>
            </a:pPr>
            <a:r>
              <a:rPr lang="de-DE" altLang="de-DE" sz="2400" dirty="0" smtClean="0">
                <a:latin typeface="Arial" charset="0"/>
                <a:cs typeface="Arial" charset="0"/>
              </a:rPr>
              <a:t>Aber bei den Insolvenzverwaltern geht um, dass sie die Lastschriften dann wegen der fehlenden Schriftlichkeit widerrufen wollen.</a:t>
            </a:r>
            <a:br>
              <a:rPr lang="de-DE" altLang="de-DE" sz="2400" dirty="0" smtClean="0">
                <a:latin typeface="Arial" charset="0"/>
                <a:cs typeface="Arial" charset="0"/>
              </a:rPr>
            </a:br>
            <a:r>
              <a:rPr lang="de-DE" altLang="de-DE" sz="2400" dirty="0" smtClean="0">
                <a:latin typeface="Arial" charset="0"/>
                <a:cs typeface="Arial" charset="0"/>
              </a:rPr>
              <a:t>Dies könnte bei den „übernommenen“ Einzugs-ermächtigungen vielleicht funktionieren. Aber da werden die Gerichte dann entscheiden.</a:t>
            </a:r>
          </a:p>
          <a:p>
            <a:pPr>
              <a:spcBef>
                <a:spcPct val="50000"/>
              </a:spcBef>
              <a:buFont typeface="Wingdings" panose="05000000000000000000" pitchFamily="2" charset="2"/>
              <a:buChar char="Ø"/>
            </a:pPr>
            <a:r>
              <a:rPr lang="de-DE" altLang="de-DE" sz="2400" dirty="0" smtClean="0">
                <a:latin typeface="Arial" charset="0"/>
                <a:cs typeface="Arial" charset="0"/>
              </a:rPr>
              <a:t>Jedenfalls erscheint es nicht falsch, auch die Verbraucher Stück für Stück auf die SEPA – Mandate umzustellen.</a:t>
            </a:r>
            <a:endParaRPr lang="de-DE" altLang="de-DE" sz="2400" dirty="0">
              <a:latin typeface="Arial" charset="0"/>
              <a:cs typeface="Arial" charset="0"/>
            </a:endParaRPr>
          </a:p>
        </p:txBody>
      </p:sp>
    </p:spTree>
    <p:extLst>
      <p:ext uri="{BB962C8B-B14F-4D97-AF65-F5344CB8AC3E}">
        <p14:creationId xmlns:p14="http://schemas.microsoft.com/office/powerpoint/2010/main" val="2439684175"/>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4"/>
          <p:cNvSpPr txBox="1">
            <a:spLocks noChangeArrowheads="1"/>
          </p:cNvSpPr>
          <p:nvPr/>
        </p:nvSpPr>
        <p:spPr bwMode="auto">
          <a:xfrm>
            <a:off x="971600" y="2667000"/>
            <a:ext cx="7162800" cy="10668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r>
              <a:rPr lang="de-DE" altLang="de-DE" b="1" dirty="0"/>
              <a:t>Handlungsoptionen in der Krise des Kunden</a:t>
            </a:r>
          </a:p>
        </p:txBody>
      </p:sp>
    </p:spTree>
    <p:extLst>
      <p:ext uri="{BB962C8B-B14F-4D97-AF65-F5344CB8AC3E}">
        <p14:creationId xmlns:p14="http://schemas.microsoft.com/office/powerpoint/2010/main" val="2590598110"/>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Optionen in der Krise des Kunden </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4935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200" b="1" dirty="0" smtClean="0"/>
              <a:t>Ziel:</a:t>
            </a:r>
          </a:p>
          <a:p>
            <a:pPr lvl="1">
              <a:spcBef>
                <a:spcPct val="50000"/>
              </a:spcBef>
              <a:buFontTx/>
              <a:buChar char="•"/>
            </a:pPr>
            <a:r>
              <a:rPr lang="de-DE" altLang="de-DE" sz="2200" dirty="0" smtClean="0"/>
              <a:t>Vollständige Forderungsrealisierung (nicht nur der Energiesteuer)</a:t>
            </a:r>
          </a:p>
          <a:p>
            <a:pPr>
              <a:spcBef>
                <a:spcPct val="50000"/>
              </a:spcBef>
              <a:buFontTx/>
              <a:buNone/>
            </a:pPr>
            <a:r>
              <a:rPr lang="de-DE" altLang="de-DE" sz="2200" b="1" dirty="0" smtClean="0"/>
              <a:t>Zur Verfügung stehende Möglichkeiten und Maßnahmen:</a:t>
            </a:r>
          </a:p>
          <a:p>
            <a:pPr lvl="1">
              <a:spcBef>
                <a:spcPct val="50000"/>
              </a:spcBef>
              <a:buFontTx/>
              <a:buChar char="•"/>
            </a:pPr>
            <a:r>
              <a:rPr lang="de-DE" altLang="de-DE" sz="2200" dirty="0" smtClean="0"/>
              <a:t>Sicherheiten</a:t>
            </a:r>
          </a:p>
          <a:p>
            <a:pPr lvl="1">
              <a:spcBef>
                <a:spcPct val="50000"/>
              </a:spcBef>
              <a:buFontTx/>
              <a:buChar char="•"/>
            </a:pPr>
            <a:r>
              <a:rPr lang="de-DE" altLang="de-DE" sz="2200" dirty="0" smtClean="0"/>
              <a:t>Ratenzahlungen </a:t>
            </a:r>
          </a:p>
          <a:p>
            <a:pPr lvl="1">
              <a:spcBef>
                <a:spcPct val="50000"/>
              </a:spcBef>
              <a:buFontTx/>
              <a:buChar char="•"/>
            </a:pPr>
            <a:r>
              <a:rPr lang="de-DE" altLang="de-DE" sz="2200" dirty="0" smtClean="0"/>
              <a:t>Kreditversicherung</a:t>
            </a:r>
          </a:p>
          <a:p>
            <a:pPr lvl="1">
              <a:spcBef>
                <a:spcPct val="50000"/>
              </a:spcBef>
              <a:buFontTx/>
              <a:buChar char="•"/>
            </a:pPr>
            <a:r>
              <a:rPr lang="de-DE" altLang="de-DE" sz="2200" dirty="0" smtClean="0"/>
              <a:t>Energiesteuererstattung trotzdem nicht gefährden</a:t>
            </a:r>
            <a:endParaRPr lang="de-DE" altLang="de-DE" sz="2200" dirty="0"/>
          </a:p>
        </p:txBody>
      </p:sp>
    </p:spTree>
    <p:extLst>
      <p:ext uri="{BB962C8B-B14F-4D97-AF65-F5344CB8AC3E}">
        <p14:creationId xmlns:p14="http://schemas.microsoft.com/office/powerpoint/2010/main" val="1913801281"/>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Optionen in der Krise des Kunden </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grpSp>
        <p:nvGrpSpPr>
          <p:cNvPr id="3" name="Gruppieren 2"/>
          <p:cNvGrpSpPr/>
          <p:nvPr/>
        </p:nvGrpSpPr>
        <p:grpSpPr>
          <a:xfrm>
            <a:off x="755576" y="1340768"/>
            <a:ext cx="7616775" cy="3904456"/>
            <a:chOff x="1828800" y="1736725"/>
            <a:chExt cx="6759575" cy="3292475"/>
          </a:xfrm>
        </p:grpSpPr>
        <p:sp>
          <p:nvSpPr>
            <p:cNvPr id="11" name="Text Box 5"/>
            <p:cNvSpPr txBox="1">
              <a:spLocks noChangeArrowheads="1"/>
            </p:cNvSpPr>
            <p:nvPr/>
          </p:nvSpPr>
          <p:spPr bwMode="auto">
            <a:xfrm>
              <a:off x="1828800" y="1736725"/>
              <a:ext cx="6553200" cy="9302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b="1"/>
                <a:t>Lösung:</a:t>
              </a:r>
            </a:p>
            <a:p>
              <a:pPr algn="ctr">
                <a:spcBef>
                  <a:spcPct val="50000"/>
                </a:spcBef>
              </a:pPr>
              <a:r>
                <a:rPr lang="de-DE" altLang="de-DE" sz="2200"/>
                <a:t>Forderung splitten</a:t>
              </a:r>
              <a:endParaRPr lang="de-DE" altLang="de-DE" sz="2200">
                <a:latin typeface="Times New Roman" pitchFamily="18" charset="0"/>
              </a:endParaRPr>
            </a:p>
          </p:txBody>
        </p:sp>
        <p:sp>
          <p:nvSpPr>
            <p:cNvPr id="12" name="Text Box 6"/>
            <p:cNvSpPr txBox="1">
              <a:spLocks noChangeArrowheads="1"/>
            </p:cNvSpPr>
            <p:nvPr/>
          </p:nvSpPr>
          <p:spPr bwMode="auto">
            <a:xfrm>
              <a:off x="2339975" y="3089275"/>
              <a:ext cx="2347913" cy="17414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Alter Saldo:</a:t>
              </a:r>
            </a:p>
            <a:p>
              <a:pPr>
                <a:spcBef>
                  <a:spcPct val="50000"/>
                </a:spcBef>
              </a:pPr>
              <a:r>
                <a:rPr lang="de-DE" altLang="de-DE" sz="1800"/>
                <a:t>Buchung auf Abzahlungs-konto</a:t>
              </a:r>
            </a:p>
            <a:p>
              <a:pPr>
                <a:spcBef>
                  <a:spcPct val="50000"/>
                </a:spcBef>
              </a:pPr>
              <a:r>
                <a:rPr lang="de-DE" altLang="de-DE" sz="1800"/>
                <a:t>Ratenzahlung </a:t>
              </a:r>
            </a:p>
          </p:txBody>
        </p:sp>
        <p:sp>
          <p:nvSpPr>
            <p:cNvPr id="13" name="Text Box 7"/>
            <p:cNvSpPr txBox="1">
              <a:spLocks noChangeArrowheads="1"/>
            </p:cNvSpPr>
            <p:nvPr/>
          </p:nvSpPr>
          <p:spPr bwMode="auto">
            <a:xfrm>
              <a:off x="5616575" y="3149600"/>
              <a:ext cx="2971800" cy="18796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t>Neue Forderungen:</a:t>
              </a:r>
            </a:p>
            <a:p>
              <a:pPr>
                <a:spcBef>
                  <a:spcPct val="50000"/>
                </a:spcBef>
              </a:pPr>
              <a:r>
                <a:rPr lang="de-DE" altLang="de-DE" sz="1800" dirty="0"/>
                <a:t>Sofortige Zahlung</a:t>
              </a:r>
            </a:p>
            <a:p>
              <a:pPr>
                <a:spcBef>
                  <a:spcPct val="50000"/>
                </a:spcBef>
              </a:pPr>
              <a:r>
                <a:rPr lang="de-DE" altLang="de-DE" sz="1800" dirty="0"/>
                <a:t>Barzahlung im Sinne § 142 InsO</a:t>
              </a:r>
            </a:p>
            <a:p>
              <a:pPr>
                <a:spcBef>
                  <a:spcPct val="50000"/>
                </a:spcBef>
                <a:buFontTx/>
                <a:buNone/>
              </a:pPr>
              <a:endParaRPr lang="de-DE" altLang="de-DE" sz="1800" dirty="0">
                <a:latin typeface="Times New Roman" pitchFamily="18" charset="0"/>
              </a:endParaRPr>
            </a:p>
          </p:txBody>
        </p:sp>
        <p:sp>
          <p:nvSpPr>
            <p:cNvPr id="14" name="AutoShape 9"/>
            <p:cNvSpPr>
              <a:spLocks noChangeArrowheads="1"/>
            </p:cNvSpPr>
            <p:nvPr/>
          </p:nvSpPr>
          <p:spPr bwMode="auto">
            <a:xfrm rot="3467770">
              <a:off x="4237831" y="2467769"/>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5" name="AutoShape 10"/>
            <p:cNvSpPr>
              <a:spLocks noChangeArrowheads="1"/>
            </p:cNvSpPr>
            <p:nvPr/>
          </p:nvSpPr>
          <p:spPr bwMode="auto">
            <a:xfrm rot="18132230" flipH="1">
              <a:off x="5838031" y="2467769"/>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grpSp>
    </p:spTree>
    <p:extLst>
      <p:ext uri="{BB962C8B-B14F-4D97-AF65-F5344CB8AC3E}">
        <p14:creationId xmlns:p14="http://schemas.microsoft.com/office/powerpoint/2010/main" val="3546058107"/>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Optionen in der Krise des Kunden </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grpSp>
        <p:nvGrpSpPr>
          <p:cNvPr id="3" name="Gruppieren 2"/>
          <p:cNvGrpSpPr/>
          <p:nvPr/>
        </p:nvGrpSpPr>
        <p:grpSpPr>
          <a:xfrm>
            <a:off x="945224" y="1340768"/>
            <a:ext cx="7239000" cy="4283075"/>
            <a:chOff x="1828800" y="1736725"/>
            <a:chExt cx="7239000" cy="4283075"/>
          </a:xfrm>
        </p:grpSpPr>
        <p:sp>
          <p:nvSpPr>
            <p:cNvPr id="11" name="Text Box 5"/>
            <p:cNvSpPr txBox="1">
              <a:spLocks noChangeArrowheads="1"/>
            </p:cNvSpPr>
            <p:nvPr/>
          </p:nvSpPr>
          <p:spPr bwMode="auto">
            <a:xfrm>
              <a:off x="1828800" y="1736725"/>
              <a:ext cx="6553200" cy="4270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b="1"/>
                <a:t>Probleme:</a:t>
              </a:r>
            </a:p>
          </p:txBody>
        </p:sp>
        <p:sp>
          <p:nvSpPr>
            <p:cNvPr id="12" name="Text Box 6"/>
            <p:cNvSpPr txBox="1">
              <a:spLocks noChangeArrowheads="1"/>
            </p:cNvSpPr>
            <p:nvPr/>
          </p:nvSpPr>
          <p:spPr bwMode="auto">
            <a:xfrm>
              <a:off x="2286000" y="2555875"/>
              <a:ext cx="2347913" cy="17414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Alter Saldo:</a:t>
              </a:r>
            </a:p>
            <a:p>
              <a:pPr>
                <a:spcBef>
                  <a:spcPct val="50000"/>
                </a:spcBef>
              </a:pPr>
              <a:r>
                <a:rPr lang="de-DE" altLang="de-DE" sz="1800"/>
                <a:t>Buchung auf Abzahlungs-konto</a:t>
              </a:r>
            </a:p>
            <a:p>
              <a:pPr>
                <a:spcBef>
                  <a:spcPct val="50000"/>
                </a:spcBef>
              </a:pPr>
              <a:r>
                <a:rPr lang="de-DE" altLang="de-DE" sz="1800"/>
                <a:t>Ratenzahlung </a:t>
              </a:r>
            </a:p>
          </p:txBody>
        </p:sp>
        <p:sp>
          <p:nvSpPr>
            <p:cNvPr id="13" name="Text Box 7"/>
            <p:cNvSpPr txBox="1">
              <a:spLocks noChangeArrowheads="1"/>
            </p:cNvSpPr>
            <p:nvPr/>
          </p:nvSpPr>
          <p:spPr bwMode="auto">
            <a:xfrm>
              <a:off x="5562600" y="2616200"/>
              <a:ext cx="2971800" cy="18796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t>Neue Forderungen:</a:t>
              </a:r>
            </a:p>
            <a:p>
              <a:pPr>
                <a:spcBef>
                  <a:spcPct val="50000"/>
                </a:spcBef>
              </a:pPr>
              <a:r>
                <a:rPr lang="de-DE" altLang="de-DE" sz="1800" dirty="0"/>
                <a:t>Sofortige Zahlung</a:t>
              </a:r>
            </a:p>
            <a:p>
              <a:pPr>
                <a:spcBef>
                  <a:spcPct val="50000"/>
                </a:spcBef>
              </a:pPr>
              <a:r>
                <a:rPr lang="de-DE" altLang="de-DE" sz="1800" dirty="0"/>
                <a:t>Barzahlung im Sinne § 142 InsO</a:t>
              </a:r>
            </a:p>
            <a:p>
              <a:pPr>
                <a:spcBef>
                  <a:spcPct val="50000"/>
                </a:spcBef>
                <a:buFontTx/>
                <a:buNone/>
              </a:pPr>
              <a:endParaRPr lang="de-DE" altLang="de-DE" sz="1800" dirty="0">
                <a:latin typeface="Times New Roman" pitchFamily="18" charset="0"/>
              </a:endParaRPr>
            </a:p>
          </p:txBody>
        </p:sp>
        <p:sp>
          <p:nvSpPr>
            <p:cNvPr id="14" name="AutoShape 8"/>
            <p:cNvSpPr>
              <a:spLocks noChangeArrowheads="1"/>
            </p:cNvSpPr>
            <p:nvPr/>
          </p:nvSpPr>
          <p:spPr bwMode="auto">
            <a:xfrm rot="3467770">
              <a:off x="4237831" y="1934369"/>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5" name="AutoShape 9"/>
            <p:cNvSpPr>
              <a:spLocks noChangeArrowheads="1"/>
            </p:cNvSpPr>
            <p:nvPr/>
          </p:nvSpPr>
          <p:spPr bwMode="auto">
            <a:xfrm rot="18132230" flipH="1">
              <a:off x="5838031" y="1934369"/>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6" name="Text Box 11"/>
            <p:cNvSpPr txBox="1">
              <a:spLocks noChangeArrowheads="1"/>
            </p:cNvSpPr>
            <p:nvPr/>
          </p:nvSpPr>
          <p:spPr bwMode="auto">
            <a:xfrm>
              <a:off x="2438400" y="4724400"/>
              <a:ext cx="6248400" cy="11922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Kreditversicherung:</a:t>
              </a:r>
            </a:p>
            <a:p>
              <a:pPr>
                <a:spcBef>
                  <a:spcPct val="50000"/>
                </a:spcBef>
              </a:pPr>
              <a:r>
                <a:rPr lang="de-DE" altLang="de-DE" sz="1800"/>
                <a:t>Aktuelle Zahlungen auf älteste Forderungen</a:t>
              </a:r>
            </a:p>
            <a:p>
              <a:pPr>
                <a:spcBef>
                  <a:spcPct val="50000"/>
                </a:spcBef>
              </a:pPr>
              <a:r>
                <a:rPr lang="de-DE" altLang="de-DE" sz="1800"/>
                <a:t>Ratenzahlungen auf älteste Forderungen</a:t>
              </a:r>
              <a:endParaRPr lang="de-DE" altLang="de-DE" sz="1800">
                <a:latin typeface="Times New Roman" pitchFamily="18" charset="0"/>
              </a:endParaRPr>
            </a:p>
          </p:txBody>
        </p:sp>
        <p:sp>
          <p:nvSpPr>
            <p:cNvPr id="17" name="AutoShape 12"/>
            <p:cNvSpPr>
              <a:spLocks noChangeArrowheads="1"/>
            </p:cNvSpPr>
            <p:nvPr/>
          </p:nvSpPr>
          <p:spPr bwMode="auto">
            <a:xfrm rot="1216856">
              <a:off x="5334000" y="3262313"/>
              <a:ext cx="211138" cy="1474787"/>
            </a:xfrm>
            <a:prstGeom prst="downArrow">
              <a:avLst>
                <a:gd name="adj1" fmla="val 50000"/>
                <a:gd name="adj2" fmla="val 174624"/>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8" name="AutoShape 13"/>
            <p:cNvSpPr>
              <a:spLocks noChangeArrowheads="1"/>
            </p:cNvSpPr>
            <p:nvPr/>
          </p:nvSpPr>
          <p:spPr bwMode="auto">
            <a:xfrm rot="9110917">
              <a:off x="4368800" y="3235325"/>
              <a:ext cx="211138" cy="1600200"/>
            </a:xfrm>
            <a:prstGeom prst="downArrow">
              <a:avLst>
                <a:gd name="adj1" fmla="val 50000"/>
                <a:gd name="adj2" fmla="val 189473"/>
              </a:avLst>
            </a:prstGeom>
            <a:solidFill>
              <a:srgbClr val="FF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19" name="Text Box 14"/>
            <p:cNvSpPr txBox="1">
              <a:spLocks noChangeArrowheads="1"/>
            </p:cNvSpPr>
            <p:nvPr/>
          </p:nvSpPr>
          <p:spPr bwMode="auto">
            <a:xfrm>
              <a:off x="8001000" y="5105400"/>
              <a:ext cx="1066800" cy="406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000">
                  <a:solidFill>
                    <a:srgbClr val="FF0000"/>
                  </a:solidFill>
                  <a:latin typeface="Arial" charset="0"/>
                </a:rPr>
                <a:t>ändern</a:t>
              </a:r>
            </a:p>
          </p:txBody>
        </p:sp>
        <p:sp>
          <p:nvSpPr>
            <p:cNvPr id="20" name="Text Box 15"/>
            <p:cNvSpPr txBox="1">
              <a:spLocks noChangeArrowheads="1"/>
            </p:cNvSpPr>
            <p:nvPr/>
          </p:nvSpPr>
          <p:spPr bwMode="auto">
            <a:xfrm>
              <a:off x="8001000" y="5613400"/>
              <a:ext cx="1066800" cy="406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000">
                  <a:solidFill>
                    <a:srgbClr val="FF0000"/>
                  </a:solidFill>
                  <a:latin typeface="Arial" charset="0"/>
                </a:rPr>
                <a:t>ok</a:t>
              </a:r>
            </a:p>
          </p:txBody>
        </p:sp>
      </p:grpSp>
    </p:spTree>
    <p:extLst>
      <p:ext uri="{BB962C8B-B14F-4D97-AF65-F5344CB8AC3E}">
        <p14:creationId xmlns:p14="http://schemas.microsoft.com/office/powerpoint/2010/main" val="3838478891"/>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Optionen in der Krise des Kunden </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21" name="Text Box 5"/>
          <p:cNvSpPr txBox="1">
            <a:spLocks noChangeArrowheads="1"/>
          </p:cNvSpPr>
          <p:nvPr/>
        </p:nvSpPr>
        <p:spPr bwMode="auto">
          <a:xfrm>
            <a:off x="1287575" y="1268760"/>
            <a:ext cx="6553200" cy="4270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b="1"/>
              <a:t>Lösung:</a:t>
            </a:r>
          </a:p>
        </p:txBody>
      </p:sp>
      <p:sp>
        <p:nvSpPr>
          <p:cNvPr id="22" name="Text Box 6"/>
          <p:cNvSpPr txBox="1">
            <a:spLocks noChangeArrowheads="1"/>
          </p:cNvSpPr>
          <p:nvPr/>
        </p:nvSpPr>
        <p:spPr bwMode="auto">
          <a:xfrm>
            <a:off x="1744775" y="2122835"/>
            <a:ext cx="2347913" cy="17414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Alter Saldo:</a:t>
            </a:r>
          </a:p>
          <a:p>
            <a:pPr>
              <a:spcBef>
                <a:spcPct val="50000"/>
              </a:spcBef>
            </a:pPr>
            <a:r>
              <a:rPr lang="de-DE" altLang="de-DE" sz="1800"/>
              <a:t>Buchung auf Abzahlungs-konto</a:t>
            </a:r>
          </a:p>
          <a:p>
            <a:pPr>
              <a:spcBef>
                <a:spcPct val="50000"/>
              </a:spcBef>
            </a:pPr>
            <a:r>
              <a:rPr lang="de-DE" altLang="de-DE" sz="1800"/>
              <a:t>Ratenzahlung </a:t>
            </a:r>
          </a:p>
        </p:txBody>
      </p:sp>
      <p:sp>
        <p:nvSpPr>
          <p:cNvPr id="23" name="Text Box 7"/>
          <p:cNvSpPr txBox="1">
            <a:spLocks noChangeArrowheads="1"/>
          </p:cNvSpPr>
          <p:nvPr/>
        </p:nvSpPr>
        <p:spPr bwMode="auto">
          <a:xfrm>
            <a:off x="4967400" y="2199035"/>
            <a:ext cx="2971800" cy="18796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t>Neue Forderungen:</a:t>
            </a:r>
          </a:p>
          <a:p>
            <a:pPr>
              <a:spcBef>
                <a:spcPct val="50000"/>
              </a:spcBef>
            </a:pPr>
            <a:r>
              <a:rPr lang="de-DE" altLang="de-DE" sz="1800" dirty="0"/>
              <a:t>Sofortige Zahlung</a:t>
            </a:r>
          </a:p>
          <a:p>
            <a:pPr>
              <a:spcBef>
                <a:spcPct val="50000"/>
              </a:spcBef>
            </a:pPr>
            <a:r>
              <a:rPr lang="de-DE" altLang="de-DE" sz="1800" dirty="0"/>
              <a:t>Barzahlung im Sinne § 142 InsO</a:t>
            </a:r>
          </a:p>
          <a:p>
            <a:pPr>
              <a:spcBef>
                <a:spcPct val="50000"/>
              </a:spcBef>
              <a:buFontTx/>
              <a:buNone/>
            </a:pPr>
            <a:endParaRPr lang="de-DE" altLang="de-DE" sz="1800" dirty="0">
              <a:latin typeface="Times New Roman" pitchFamily="18" charset="0"/>
            </a:endParaRPr>
          </a:p>
        </p:txBody>
      </p:sp>
      <p:sp>
        <p:nvSpPr>
          <p:cNvPr id="24" name="AutoShape 8"/>
          <p:cNvSpPr>
            <a:spLocks noChangeArrowheads="1"/>
          </p:cNvSpPr>
          <p:nvPr/>
        </p:nvSpPr>
        <p:spPr bwMode="auto">
          <a:xfrm rot="3467770">
            <a:off x="3696606" y="1466404"/>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5" name="AutoShape 9"/>
          <p:cNvSpPr>
            <a:spLocks noChangeArrowheads="1"/>
          </p:cNvSpPr>
          <p:nvPr/>
        </p:nvSpPr>
        <p:spPr bwMode="auto">
          <a:xfrm rot="18132230" flipH="1">
            <a:off x="5296806" y="1466404"/>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6" name="Text Box 10"/>
          <p:cNvSpPr txBox="1">
            <a:spLocks noChangeArrowheads="1"/>
          </p:cNvSpPr>
          <p:nvPr/>
        </p:nvSpPr>
        <p:spPr bwMode="auto">
          <a:xfrm>
            <a:off x="1690800" y="3900835"/>
            <a:ext cx="6400800" cy="19558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t>Insolvenzverwalter – Anfechtungsrecht:</a:t>
            </a:r>
            <a:endParaRPr lang="de-DE" altLang="de-DE" sz="1800" b="1" dirty="0">
              <a:solidFill>
                <a:srgbClr val="FF0000"/>
              </a:solidFill>
            </a:endParaRPr>
          </a:p>
          <a:p>
            <a:pPr>
              <a:spcBef>
                <a:spcPct val="50000"/>
              </a:spcBef>
            </a:pPr>
            <a:r>
              <a:rPr lang="de-DE" altLang="de-DE" sz="1600" dirty="0"/>
              <a:t>Anfechtungsrecht drei Monate ab InsO-Antrag zurück: sowohl für Sicherungszession, als auch für Zahlungen</a:t>
            </a:r>
          </a:p>
          <a:p>
            <a:pPr>
              <a:spcBef>
                <a:spcPct val="50000"/>
              </a:spcBef>
            </a:pPr>
            <a:r>
              <a:rPr lang="de-DE" altLang="de-DE" sz="1600" dirty="0"/>
              <a:t>Wissen um die Krise ist dokumentiert</a:t>
            </a:r>
          </a:p>
          <a:p>
            <a:pPr>
              <a:spcBef>
                <a:spcPct val="50000"/>
              </a:spcBef>
            </a:pPr>
            <a:r>
              <a:rPr lang="de-DE" altLang="de-DE" sz="1600" dirty="0"/>
              <a:t>Aktuelle Lieferungen gehen nur als Barzahlung – sind also maximal binnen zwei Wochen zu bezahlen</a:t>
            </a:r>
          </a:p>
        </p:txBody>
      </p:sp>
    </p:spTree>
    <p:extLst>
      <p:ext uri="{BB962C8B-B14F-4D97-AF65-F5344CB8AC3E}">
        <p14:creationId xmlns:p14="http://schemas.microsoft.com/office/powerpoint/2010/main" val="2588631482"/>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Optionen in der Krise des Kunden </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21" name="Text Box 5"/>
          <p:cNvSpPr txBox="1">
            <a:spLocks noChangeArrowheads="1"/>
          </p:cNvSpPr>
          <p:nvPr/>
        </p:nvSpPr>
        <p:spPr bwMode="auto">
          <a:xfrm>
            <a:off x="1288024" y="1268760"/>
            <a:ext cx="6553200" cy="4270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200" b="1"/>
              <a:t>Lösung:</a:t>
            </a:r>
          </a:p>
        </p:txBody>
      </p:sp>
      <p:sp>
        <p:nvSpPr>
          <p:cNvPr id="22" name="Text Box 6"/>
          <p:cNvSpPr txBox="1">
            <a:spLocks noChangeArrowheads="1"/>
          </p:cNvSpPr>
          <p:nvPr/>
        </p:nvSpPr>
        <p:spPr bwMode="auto">
          <a:xfrm>
            <a:off x="1745224" y="2122835"/>
            <a:ext cx="2347913" cy="17414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Alter Saldo:</a:t>
            </a:r>
          </a:p>
          <a:p>
            <a:pPr>
              <a:spcBef>
                <a:spcPct val="50000"/>
              </a:spcBef>
            </a:pPr>
            <a:r>
              <a:rPr lang="de-DE" altLang="de-DE" sz="1800"/>
              <a:t>Buchung auf Abzahlungs-konto</a:t>
            </a:r>
          </a:p>
          <a:p>
            <a:pPr>
              <a:spcBef>
                <a:spcPct val="50000"/>
              </a:spcBef>
            </a:pPr>
            <a:r>
              <a:rPr lang="de-DE" altLang="de-DE" sz="1800"/>
              <a:t>Ratenzahlung </a:t>
            </a:r>
          </a:p>
        </p:txBody>
      </p:sp>
      <p:sp>
        <p:nvSpPr>
          <p:cNvPr id="23" name="Text Box 7"/>
          <p:cNvSpPr txBox="1">
            <a:spLocks noChangeArrowheads="1"/>
          </p:cNvSpPr>
          <p:nvPr/>
        </p:nvSpPr>
        <p:spPr bwMode="auto">
          <a:xfrm>
            <a:off x="5021824" y="2199035"/>
            <a:ext cx="2971800" cy="187960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dirty="0"/>
              <a:t>Neue Forderungen:</a:t>
            </a:r>
          </a:p>
          <a:p>
            <a:pPr>
              <a:spcBef>
                <a:spcPct val="50000"/>
              </a:spcBef>
            </a:pPr>
            <a:r>
              <a:rPr lang="de-DE" altLang="de-DE" sz="1800" dirty="0"/>
              <a:t>Sofortige Zahlung</a:t>
            </a:r>
          </a:p>
          <a:p>
            <a:pPr>
              <a:spcBef>
                <a:spcPct val="50000"/>
              </a:spcBef>
            </a:pPr>
            <a:r>
              <a:rPr lang="de-DE" altLang="de-DE" sz="1800" dirty="0"/>
              <a:t>Barzahlung im Sinne § 142 InsO</a:t>
            </a:r>
          </a:p>
          <a:p>
            <a:pPr>
              <a:spcBef>
                <a:spcPct val="50000"/>
              </a:spcBef>
              <a:buFontTx/>
              <a:buNone/>
            </a:pPr>
            <a:endParaRPr lang="de-DE" altLang="de-DE" sz="1800" dirty="0">
              <a:latin typeface="Times New Roman" pitchFamily="18" charset="0"/>
            </a:endParaRPr>
          </a:p>
        </p:txBody>
      </p:sp>
      <p:sp>
        <p:nvSpPr>
          <p:cNvPr id="24" name="AutoShape 8"/>
          <p:cNvSpPr>
            <a:spLocks noChangeArrowheads="1"/>
          </p:cNvSpPr>
          <p:nvPr/>
        </p:nvSpPr>
        <p:spPr bwMode="auto">
          <a:xfrm rot="3467770">
            <a:off x="3697055" y="1466404"/>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5" name="AutoShape 9"/>
          <p:cNvSpPr>
            <a:spLocks noChangeArrowheads="1"/>
          </p:cNvSpPr>
          <p:nvPr/>
        </p:nvSpPr>
        <p:spPr bwMode="auto">
          <a:xfrm rot="18132230" flipH="1">
            <a:off x="5297255" y="1466404"/>
            <a:ext cx="211138" cy="914400"/>
          </a:xfrm>
          <a:prstGeom prst="downArrow">
            <a:avLst>
              <a:gd name="adj1" fmla="val 50000"/>
              <a:gd name="adj2" fmla="val 10827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endParaRPr lang="de-DE" altLang="de-DE" sz="2000">
              <a:latin typeface="Times New Roman" pitchFamily="18" charset="0"/>
            </a:endParaRPr>
          </a:p>
        </p:txBody>
      </p:sp>
      <p:sp>
        <p:nvSpPr>
          <p:cNvPr id="26" name="Text Box 10"/>
          <p:cNvSpPr txBox="1">
            <a:spLocks noChangeArrowheads="1"/>
          </p:cNvSpPr>
          <p:nvPr/>
        </p:nvSpPr>
        <p:spPr bwMode="auto">
          <a:xfrm>
            <a:off x="1745224" y="4027835"/>
            <a:ext cx="6400800" cy="15890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90500" indent="-1905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1800" b="1"/>
              <a:t>Energiesteuererstattung:</a:t>
            </a:r>
            <a:endParaRPr lang="de-DE" altLang="de-DE" sz="1800" b="1">
              <a:solidFill>
                <a:srgbClr val="FF0000"/>
              </a:solidFill>
            </a:endParaRPr>
          </a:p>
          <a:p>
            <a:pPr>
              <a:spcBef>
                <a:spcPct val="50000"/>
              </a:spcBef>
            </a:pPr>
            <a:r>
              <a:rPr lang="de-DE" altLang="de-DE" sz="1600"/>
              <a:t>Ratenzahlung ist möglich, muss aber peinlich genau überwacht werden</a:t>
            </a:r>
          </a:p>
          <a:p>
            <a:pPr>
              <a:spcBef>
                <a:spcPct val="50000"/>
              </a:spcBef>
            </a:pPr>
            <a:r>
              <a:rPr lang="de-DE" altLang="de-DE" sz="1600"/>
              <a:t>Aktuelle Lieferungen müssen gleich bezahlt werden – für die gibt es keine Erstattung mehr</a:t>
            </a:r>
          </a:p>
        </p:txBody>
      </p:sp>
    </p:spTree>
    <p:extLst>
      <p:ext uri="{BB962C8B-B14F-4D97-AF65-F5344CB8AC3E}">
        <p14:creationId xmlns:p14="http://schemas.microsoft.com/office/powerpoint/2010/main" val="306238610"/>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218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21" name="Text Box 5"/>
          <p:cNvSpPr txBox="1">
            <a:spLocks noChangeArrowheads="1"/>
          </p:cNvSpPr>
          <p:nvPr/>
        </p:nvSpPr>
        <p:spPr bwMode="auto">
          <a:xfrm>
            <a:off x="1286008" y="1983895"/>
            <a:ext cx="6553200" cy="228282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 typeface="Wingdings" pitchFamily="2" charset="2"/>
              <a:buNone/>
            </a:pPr>
            <a:r>
              <a:rPr lang="de-DE" altLang="de-DE" sz="2400" b="1" dirty="0"/>
              <a:t>Vielen Dank für Ihre Aufmerksamkeit und erfolgreiche Geschäfte</a:t>
            </a:r>
          </a:p>
          <a:p>
            <a:pPr algn="ctr">
              <a:spcBef>
                <a:spcPct val="50000"/>
              </a:spcBef>
              <a:buFont typeface="Wingdings" pitchFamily="2" charset="2"/>
              <a:buNone/>
            </a:pPr>
            <a:endParaRPr lang="de-DE" altLang="de-DE" sz="2400" b="1" dirty="0"/>
          </a:p>
          <a:p>
            <a:pPr algn="ctr">
              <a:spcBef>
                <a:spcPct val="50000"/>
              </a:spcBef>
              <a:buFont typeface="Wingdings" pitchFamily="2" charset="2"/>
              <a:buNone/>
            </a:pPr>
            <a:r>
              <a:rPr lang="de-DE" altLang="de-DE" sz="2400" b="1" dirty="0"/>
              <a:t>Glück auf</a:t>
            </a:r>
            <a:endParaRPr lang="de-DE" altLang="de-DE" sz="2400" dirty="0">
              <a:latin typeface="Times New Roman" pitchFamily="18" charset="0"/>
            </a:endParaRPr>
          </a:p>
        </p:txBody>
      </p:sp>
      <p:sp>
        <p:nvSpPr>
          <p:cNvPr id="10" name="Textfeld 9"/>
          <p:cNvSpPr txBox="1"/>
          <p:nvPr/>
        </p:nvSpPr>
        <p:spPr bwMode="auto">
          <a:xfrm>
            <a:off x="251520" y="5108991"/>
            <a:ext cx="3672408" cy="12003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p>
            <a:r>
              <a:rPr lang="de-DE" sz="1200" dirty="0" smtClean="0">
                <a:latin typeface="Arial" charset="0"/>
              </a:rPr>
              <a:t>Kanzlei Schäfer </a:t>
            </a:r>
            <a:r>
              <a:rPr lang="de-DE" sz="1200" dirty="0" smtClean="0"/>
              <a:t>●</a:t>
            </a:r>
            <a:r>
              <a:rPr lang="de-DE" sz="1200" dirty="0" smtClean="0">
                <a:latin typeface="Arial" charset="0"/>
              </a:rPr>
              <a:t> Valerio, Rechtsanwälte</a:t>
            </a:r>
          </a:p>
          <a:p>
            <a:r>
              <a:rPr lang="de-DE" sz="1200" dirty="0" smtClean="0">
                <a:latin typeface="Arial" charset="0"/>
              </a:rPr>
              <a:t>Q 4, 18</a:t>
            </a:r>
          </a:p>
          <a:p>
            <a:r>
              <a:rPr lang="de-DE" sz="1200" dirty="0" smtClean="0">
                <a:latin typeface="Arial" charset="0"/>
              </a:rPr>
              <a:t>68161 Mannheim</a:t>
            </a:r>
          </a:p>
          <a:p>
            <a:r>
              <a:rPr lang="de-DE" sz="1200" dirty="0" smtClean="0">
                <a:latin typeface="Arial" charset="0"/>
              </a:rPr>
              <a:t>Telefon:	0621/28508</a:t>
            </a:r>
          </a:p>
          <a:p>
            <a:r>
              <a:rPr lang="de-DE" sz="1200" dirty="0" smtClean="0">
                <a:latin typeface="Arial" charset="0"/>
              </a:rPr>
              <a:t>Telefax:	0621/152323</a:t>
            </a:r>
          </a:p>
          <a:p>
            <a:r>
              <a:rPr lang="de-DE" sz="1200" dirty="0" smtClean="0">
                <a:latin typeface="Arial" charset="0"/>
              </a:rPr>
              <a:t>kanzlei@schaefer-valerio.de </a:t>
            </a:r>
            <a:endParaRPr lang="de-DE" sz="1200" dirty="0">
              <a:latin typeface="Arial" charset="0"/>
            </a:endParaRPr>
          </a:p>
        </p:txBody>
      </p:sp>
    </p:spTree>
    <p:extLst>
      <p:ext uri="{BB962C8B-B14F-4D97-AF65-F5344CB8AC3E}">
        <p14:creationId xmlns:p14="http://schemas.microsoft.com/office/powerpoint/2010/main" val="19969738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8164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 typeface="Wingdings" pitchFamily="2" charset="2"/>
              <a:buNone/>
            </a:pPr>
            <a:r>
              <a:rPr lang="de-DE" altLang="de-DE" sz="2200" b="1" dirty="0"/>
              <a:t>Ablehnung des Insolvenzverfahrens mangels Masse (Gerichtsbeschluss)</a:t>
            </a:r>
          </a:p>
          <a:p>
            <a:pPr>
              <a:spcBef>
                <a:spcPct val="50000"/>
              </a:spcBef>
              <a:buFontTx/>
              <a:buNone/>
            </a:pPr>
            <a:r>
              <a:rPr lang="de-DE" altLang="de-DE" sz="2200" b="1" dirty="0"/>
              <a:t>Aber:</a:t>
            </a:r>
          </a:p>
          <a:p>
            <a:pPr lvl="1">
              <a:spcBef>
                <a:spcPct val="50000"/>
              </a:spcBef>
              <a:buFont typeface="Wingdings" pitchFamily="2" charset="2"/>
              <a:buChar char="Ø"/>
            </a:pPr>
            <a:r>
              <a:rPr lang="de-DE" altLang="de-DE" sz="2200" dirty="0"/>
              <a:t>Bei Ablehnung mangels Masse lebt der Schuldner rechtlich weiter. Er muss nur liquidieren. Maßnahmen sind wieder möglich. Wenn der Beschluss eine Aussage über die verbliebene Masse/Mittel trifft, muss gegebenenfalls wieder weiter geklagt etc. werden </a:t>
            </a:r>
          </a:p>
        </p:txBody>
      </p:sp>
    </p:spTree>
    <p:extLst>
      <p:ext uri="{BB962C8B-B14F-4D97-AF65-F5344CB8AC3E}">
        <p14:creationId xmlns:p14="http://schemas.microsoft.com/office/powerpoint/2010/main" val="16438585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471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 typeface="Wingdings" pitchFamily="2" charset="2"/>
              <a:buNone/>
            </a:pPr>
            <a:r>
              <a:rPr lang="de-DE" altLang="de-DE" sz="2200" b="1" dirty="0"/>
              <a:t>Abgabe der </a:t>
            </a:r>
            <a:r>
              <a:rPr lang="de-DE" altLang="de-DE" sz="2200" b="1" dirty="0" smtClean="0"/>
              <a:t>Vermögensauskunft (Eidesstattliche Versicherung)</a:t>
            </a:r>
            <a:endParaRPr lang="de-DE" altLang="de-DE" sz="2200" b="1" dirty="0"/>
          </a:p>
          <a:p>
            <a:pPr lvl="1">
              <a:spcBef>
                <a:spcPct val="50000"/>
              </a:spcBef>
              <a:buFont typeface="Wingdings" pitchFamily="2" charset="2"/>
              <a:buChar char="Ø"/>
            </a:pPr>
            <a:r>
              <a:rPr lang="de-DE" altLang="de-DE" sz="2200" dirty="0"/>
              <a:t>Voraussetzungen für die </a:t>
            </a:r>
            <a:r>
              <a:rPr lang="de-DE" altLang="de-DE" sz="2200" dirty="0" smtClean="0"/>
              <a:t>Vermögensauskunft sind </a:t>
            </a:r>
            <a:r>
              <a:rPr lang="de-DE" altLang="de-DE" sz="2200" dirty="0"/>
              <a:t>oft langwierig</a:t>
            </a:r>
          </a:p>
          <a:p>
            <a:pPr lvl="1">
              <a:spcBef>
                <a:spcPct val="50000"/>
              </a:spcBef>
              <a:buFont typeface="Wingdings" pitchFamily="2" charset="2"/>
              <a:buChar char="Ø"/>
            </a:pPr>
            <a:r>
              <a:rPr lang="de-DE" altLang="de-DE" sz="2200" dirty="0" smtClean="0"/>
              <a:t>Vermögensauskunft ist </a:t>
            </a:r>
            <a:r>
              <a:rPr lang="de-DE" altLang="de-DE" sz="2200" dirty="0"/>
              <a:t>insbesondere bei Personengesellschaften relevant (Einzelkaufmann, OHG, GbR etc.)</a:t>
            </a:r>
          </a:p>
          <a:p>
            <a:pPr lvl="1">
              <a:spcBef>
                <a:spcPct val="50000"/>
              </a:spcBef>
              <a:buFont typeface="Wingdings" pitchFamily="2" charset="2"/>
              <a:buChar char="Ø"/>
            </a:pPr>
            <a:r>
              <a:rPr lang="de-DE" altLang="de-DE" sz="2200" dirty="0"/>
              <a:t>Bei GmbH durch den </a:t>
            </a:r>
            <a:r>
              <a:rPr lang="de-DE" altLang="de-DE" sz="2200" dirty="0" smtClean="0"/>
              <a:t>Geschäftsführer </a:t>
            </a:r>
            <a:r>
              <a:rPr lang="de-DE" altLang="de-DE" sz="2200" dirty="0"/>
              <a:t>(meist aber Insolvenz)</a:t>
            </a:r>
          </a:p>
        </p:txBody>
      </p:sp>
    </p:spTree>
    <p:extLst>
      <p:ext uri="{BB962C8B-B14F-4D97-AF65-F5344CB8AC3E}">
        <p14:creationId xmlns:p14="http://schemas.microsoft.com/office/powerpoint/2010/main" val="9717439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778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None/>
            </a:pPr>
            <a:r>
              <a:rPr lang="de-DE" altLang="de-DE" sz="2200" b="1" dirty="0" smtClean="0"/>
              <a:t>Vermögensauskunft ist nicht </a:t>
            </a:r>
            <a:r>
              <a:rPr lang="de-DE" altLang="de-DE" sz="2200" b="1" dirty="0"/>
              <a:t>zu erlangen:</a:t>
            </a:r>
          </a:p>
          <a:p>
            <a:pPr lvl="1">
              <a:spcBef>
                <a:spcPct val="50000"/>
              </a:spcBef>
              <a:buFont typeface="Wingdings" pitchFamily="2" charset="2"/>
              <a:buChar char="Ø"/>
            </a:pPr>
            <a:r>
              <a:rPr lang="de-DE" altLang="de-DE" sz="2200" dirty="0"/>
              <a:t>„Zwangsvollstreckung nicht zur vollen Befriedigung geführt“ – </a:t>
            </a:r>
            <a:br>
              <a:rPr lang="de-DE" altLang="de-DE" sz="2200" dirty="0"/>
            </a:br>
            <a:r>
              <a:rPr lang="de-DE" altLang="de-DE" sz="2200" dirty="0"/>
              <a:t>wohl mehrere Vollstreckungen nötig (z.B. Bank, Geschäftslokal, Privat etc.) </a:t>
            </a:r>
          </a:p>
          <a:p>
            <a:pPr lvl="1">
              <a:spcBef>
                <a:spcPct val="50000"/>
              </a:spcBef>
              <a:buFont typeface="Wingdings" pitchFamily="2" charset="2"/>
              <a:buChar char="Ø"/>
            </a:pPr>
            <a:r>
              <a:rPr lang="de-DE" altLang="de-DE" sz="2200" dirty="0"/>
              <a:t>„Weitere Maßnahmen der Vollstreckung nachweislich keine Erfolgsaussichten“</a:t>
            </a:r>
            <a:br>
              <a:rPr lang="de-DE" altLang="de-DE" sz="2200" dirty="0"/>
            </a:br>
            <a:r>
              <a:rPr lang="de-DE" altLang="de-DE" sz="2200" dirty="0"/>
              <a:t>unklar und kann sich sinnvoll </a:t>
            </a:r>
            <a:r>
              <a:rPr lang="de-DE" altLang="de-DE" sz="2200" dirty="0" smtClean="0"/>
              <a:t>eigentlich </a:t>
            </a:r>
            <a:r>
              <a:rPr lang="de-DE" altLang="de-DE" sz="2200" dirty="0"/>
              <a:t>nur auf die Nichteinholbarkeit der E.V. beziehen</a:t>
            </a:r>
          </a:p>
        </p:txBody>
      </p:sp>
    </p:spTree>
    <p:extLst>
      <p:ext uri="{BB962C8B-B14F-4D97-AF65-F5344CB8AC3E}">
        <p14:creationId xmlns:p14="http://schemas.microsoft.com/office/powerpoint/2010/main" val="39780471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None/>
            </a:pPr>
            <a:r>
              <a:rPr lang="de-DE" altLang="de-DE" sz="2400" b="1" dirty="0"/>
              <a:t>Zwangsvollstreckung erfolglos </a:t>
            </a:r>
          </a:p>
          <a:p>
            <a:pPr>
              <a:spcBef>
                <a:spcPct val="50000"/>
              </a:spcBef>
              <a:buFont typeface="Wingdings" pitchFamily="2" charset="2"/>
              <a:buChar char="Ø"/>
            </a:pPr>
            <a:r>
              <a:rPr lang="de-DE" altLang="de-DE" sz="2400" dirty="0"/>
              <a:t>Unpfändbarkeits- bzw. </a:t>
            </a:r>
            <a:r>
              <a:rPr lang="de-DE" altLang="de-DE" sz="2400" dirty="0" err="1" smtClean="0"/>
              <a:t>Fruchtlosigkeitsbe-scheinigung</a:t>
            </a:r>
            <a:r>
              <a:rPr lang="de-DE" altLang="de-DE" sz="2400" dirty="0" smtClean="0"/>
              <a:t> </a:t>
            </a:r>
            <a:r>
              <a:rPr lang="de-DE" altLang="de-DE" sz="2400" dirty="0"/>
              <a:t>ergibt sich schon aus den vergeblichen Vollstreckungen</a:t>
            </a:r>
          </a:p>
          <a:p>
            <a:pPr>
              <a:spcBef>
                <a:spcPct val="50000"/>
              </a:spcBef>
              <a:buFont typeface="Wingdings" pitchFamily="2" charset="2"/>
              <a:buChar char="Ø"/>
            </a:pPr>
            <a:r>
              <a:rPr lang="de-DE" altLang="de-DE" sz="2400" dirty="0" smtClean="0"/>
              <a:t>Vermögensauskunft nachweislich </a:t>
            </a:r>
            <a:r>
              <a:rPr lang="de-DE" altLang="de-DE" sz="2400" dirty="0"/>
              <a:t>nicht möglich?</a:t>
            </a:r>
            <a:br>
              <a:rPr lang="de-DE" altLang="de-DE" sz="2400" dirty="0"/>
            </a:br>
            <a:r>
              <a:rPr lang="de-DE" altLang="de-DE" sz="2400" dirty="0"/>
              <a:t>Voraussetzung z.B., dass Schuldner flüchtig ist und Haftbefehl erfolglos erlassen wurde</a:t>
            </a:r>
          </a:p>
        </p:txBody>
      </p:sp>
    </p:spTree>
    <p:extLst>
      <p:ext uri="{BB962C8B-B14F-4D97-AF65-F5344CB8AC3E}">
        <p14:creationId xmlns:p14="http://schemas.microsoft.com/office/powerpoint/2010/main" val="5262972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smtClean="0">
                <a:latin typeface="Arial" charset="0"/>
                <a:cs typeface="Arial" charset="0"/>
              </a:rPr>
              <a:t> </a:t>
            </a:r>
            <a:r>
              <a:rPr lang="de-DE" altLang="de-DE" sz="2400" b="1" dirty="0"/>
              <a:t>Aufenthaltsort nicht ermittelbar</a:t>
            </a:r>
          </a:p>
          <a:p>
            <a:pPr marL="0" indent="0">
              <a:spcBef>
                <a:spcPct val="50000"/>
              </a:spcBef>
              <a:buFontTx/>
              <a:buNone/>
            </a:pPr>
            <a:r>
              <a:rPr lang="de-DE" altLang="de-DE" sz="2400" dirty="0"/>
              <a:t>Wenn Zwangsvollstreckungsmaßnahmen deshalb nachweislich zu keinem Erfolg geführt haben. </a:t>
            </a:r>
          </a:p>
          <a:p>
            <a:pPr marL="0" indent="0">
              <a:spcBef>
                <a:spcPct val="50000"/>
              </a:spcBef>
              <a:buFontTx/>
              <a:buNone/>
            </a:pPr>
            <a:r>
              <a:rPr lang="de-DE" altLang="de-DE" sz="2400" dirty="0"/>
              <a:t>Was ist aber, wenn ich deshalb schon gar keinen Titel erwirken kann?</a:t>
            </a:r>
          </a:p>
          <a:p>
            <a:pPr marL="0" indent="0">
              <a:spcBef>
                <a:spcPct val="50000"/>
              </a:spcBef>
              <a:buFontTx/>
              <a:buNone/>
            </a:pPr>
            <a:r>
              <a:rPr lang="de-DE" altLang="de-DE" sz="2400" dirty="0"/>
              <a:t>Klage durch öffentliche Zustellung? Steht den Ausführungen des BFH eigentlich </a:t>
            </a:r>
            <a:r>
              <a:rPr lang="de-DE" altLang="de-DE" sz="2400" dirty="0" smtClean="0"/>
              <a:t>entgegen</a:t>
            </a:r>
            <a:r>
              <a:rPr lang="de-DE" altLang="de-DE" sz="2400" dirty="0"/>
              <a:t>. </a:t>
            </a:r>
            <a:endParaRPr lang="de-DE" altLang="de-DE" sz="2400" dirty="0" smtClean="0"/>
          </a:p>
        </p:txBody>
      </p:sp>
    </p:spTree>
    <p:extLst>
      <p:ext uri="{BB962C8B-B14F-4D97-AF65-F5344CB8AC3E}">
        <p14:creationId xmlns:p14="http://schemas.microsoft.com/office/powerpoint/2010/main" val="25464227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7856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Problem der Firmenbestatter</a:t>
            </a:r>
          </a:p>
          <a:p>
            <a:pPr lvl="1">
              <a:spcBef>
                <a:spcPct val="50000"/>
              </a:spcBef>
              <a:buFont typeface="Wingdings" panose="05000000000000000000" pitchFamily="2" charset="2"/>
              <a:buChar char="Ø"/>
            </a:pPr>
            <a:r>
              <a:rPr lang="de-DE" altLang="de-DE" sz="2400" dirty="0"/>
              <a:t>Es gibt keine Insolvenz oder Ablehnung</a:t>
            </a:r>
          </a:p>
          <a:p>
            <a:pPr lvl="1">
              <a:spcBef>
                <a:spcPct val="50000"/>
              </a:spcBef>
              <a:buFont typeface="Wingdings" panose="05000000000000000000" pitchFamily="2" charset="2"/>
              <a:buChar char="Ø"/>
            </a:pPr>
            <a:r>
              <a:rPr lang="de-DE" altLang="de-DE" sz="2400" dirty="0"/>
              <a:t>Es gibt keine Eidesstattliche Versicherung</a:t>
            </a:r>
          </a:p>
          <a:p>
            <a:pPr lvl="1">
              <a:spcBef>
                <a:spcPct val="50000"/>
              </a:spcBef>
              <a:buFont typeface="Wingdings" panose="05000000000000000000" pitchFamily="2" charset="2"/>
              <a:buChar char="Ø"/>
            </a:pPr>
            <a:r>
              <a:rPr lang="de-DE" altLang="de-DE" sz="2400" dirty="0"/>
              <a:t>Es gibt keine Vollstreckung, die scheitern kann</a:t>
            </a:r>
          </a:p>
          <a:p>
            <a:pPr marL="0" indent="0">
              <a:spcBef>
                <a:spcPct val="50000"/>
              </a:spcBef>
              <a:buFontTx/>
              <a:buNone/>
            </a:pPr>
            <a:r>
              <a:rPr lang="de-DE" altLang="de-DE" sz="2400" dirty="0"/>
              <a:t>Bemühungen der Verfolgung des (neuen) Geschäftsführers auch im Ausland; wenn nicht greifbar, dann greift die Erstattung.</a:t>
            </a:r>
          </a:p>
        </p:txBody>
      </p:sp>
    </p:spTree>
    <p:extLst>
      <p:ext uri="{BB962C8B-B14F-4D97-AF65-F5344CB8AC3E}">
        <p14:creationId xmlns:p14="http://schemas.microsoft.com/office/powerpoint/2010/main" val="237632280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smtClean="0"/>
              <a:t>Anforderungen an den Firmenbestatter werden schwieriger (HZA Gießen)</a:t>
            </a:r>
            <a:endParaRPr lang="de-DE" altLang="de-DE" sz="2400" b="1" dirty="0"/>
          </a:p>
          <a:p>
            <a:pPr lvl="1">
              <a:spcBef>
                <a:spcPct val="50000"/>
              </a:spcBef>
              <a:buFont typeface="Wingdings" panose="05000000000000000000" pitchFamily="2" charset="2"/>
              <a:buChar char="Ø"/>
            </a:pPr>
            <a:r>
              <a:rPr lang="de-DE" altLang="de-DE" sz="2400" dirty="0" smtClean="0"/>
              <a:t>Es muss verfolgt werden. </a:t>
            </a:r>
          </a:p>
          <a:p>
            <a:pPr lvl="1">
              <a:spcBef>
                <a:spcPct val="50000"/>
              </a:spcBef>
              <a:buFont typeface="Wingdings" panose="05000000000000000000" pitchFamily="2" charset="2"/>
              <a:buChar char="Ø"/>
            </a:pPr>
            <a:r>
              <a:rPr lang="de-DE" altLang="de-DE" sz="2400" dirty="0" smtClean="0"/>
              <a:t>Wenn nicht offensichtlich ist, dass es das Nachfolgeunternehmen nicht gibt (Post kommt zurück) </a:t>
            </a:r>
          </a:p>
          <a:p>
            <a:pPr lvl="1">
              <a:spcBef>
                <a:spcPct val="50000"/>
              </a:spcBef>
              <a:buFont typeface="Wingdings" panose="05000000000000000000" pitchFamily="2" charset="2"/>
              <a:buChar char="Ø"/>
            </a:pPr>
            <a:r>
              <a:rPr lang="de-DE" altLang="de-DE" sz="2400" dirty="0" smtClean="0"/>
              <a:t>muss weitergemacht werden. (Europäischer Mahnbescheid etc.)</a:t>
            </a:r>
          </a:p>
        </p:txBody>
      </p:sp>
    </p:spTree>
    <p:extLst>
      <p:ext uri="{BB962C8B-B14F-4D97-AF65-F5344CB8AC3E}">
        <p14:creationId xmlns:p14="http://schemas.microsoft.com/office/powerpoint/2010/main" val="226764304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29</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Zahlungsunfähigkeit  Ziffer 18 f.</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t>Neu: Anfechtung des Insolvenzverwalters</a:t>
            </a:r>
          </a:p>
          <a:p>
            <a:pPr marL="0" indent="0">
              <a:spcBef>
                <a:spcPct val="50000"/>
              </a:spcBef>
              <a:buFontTx/>
              <a:buNone/>
            </a:pPr>
            <a:r>
              <a:rPr lang="de-DE" altLang="de-DE" sz="2400" dirty="0"/>
              <a:t>Die Anfechtung ist ein Gestaltungsrecht und damit in dem Moment wirksam, wenn sie dem Händler zugeht. </a:t>
            </a:r>
          </a:p>
          <a:p>
            <a:pPr marL="0" indent="0">
              <a:spcBef>
                <a:spcPct val="50000"/>
              </a:spcBef>
              <a:buFontTx/>
              <a:buNone/>
            </a:pPr>
            <a:r>
              <a:rPr lang="de-DE" altLang="de-DE" sz="2400" dirty="0"/>
              <a:t>Dies ist ein neuer Fall der </a:t>
            </a:r>
            <a:r>
              <a:rPr lang="de-DE" altLang="de-DE" sz="2400" dirty="0" smtClean="0"/>
              <a:t>Zahlungsunfähigkeit </a:t>
            </a:r>
            <a:r>
              <a:rPr lang="de-DE" altLang="de-DE" sz="2400" dirty="0"/>
              <a:t>und eröffnet auch solche Fälle der Entlastung, die erst nach Ablauf der Antragspflicht aus Insolvenzeröffnung eintreten.</a:t>
            </a:r>
          </a:p>
        </p:txBody>
      </p:sp>
    </p:spTree>
    <p:extLst>
      <p:ext uri="{BB962C8B-B14F-4D97-AF65-F5344CB8AC3E}">
        <p14:creationId xmlns:p14="http://schemas.microsoft.com/office/powerpoint/2010/main" val="943361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1165225" y="1124744"/>
            <a:ext cx="7292975"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a:spcBef>
                <a:spcPct val="50000"/>
              </a:spcBef>
              <a:buFont typeface="Wingdings" pitchFamily="2" charset="2"/>
              <a:buChar char="Ø"/>
            </a:pPr>
            <a:r>
              <a:rPr lang="de-DE" altLang="de-DE" sz="2400" dirty="0">
                <a:solidFill>
                  <a:schemeClr val="tx1"/>
                </a:solidFill>
                <a:latin typeface="Arial" charset="0"/>
              </a:rPr>
              <a:t>Gründung 1995</a:t>
            </a:r>
          </a:p>
          <a:p>
            <a:pPr>
              <a:spcBef>
                <a:spcPct val="50000"/>
              </a:spcBef>
              <a:buFont typeface="Wingdings" pitchFamily="2" charset="2"/>
              <a:buChar char="Ø"/>
            </a:pPr>
            <a:r>
              <a:rPr lang="de-DE" altLang="de-DE" sz="2400" dirty="0">
                <a:solidFill>
                  <a:schemeClr val="tx1"/>
                </a:solidFill>
                <a:latin typeface="Arial" charset="0"/>
              </a:rPr>
              <a:t>Seit 1997 mit Valerio in Mailand</a:t>
            </a:r>
          </a:p>
          <a:p>
            <a:pPr>
              <a:spcBef>
                <a:spcPct val="50000"/>
              </a:spcBef>
              <a:buFont typeface="Wingdings" pitchFamily="2" charset="2"/>
              <a:buChar char="Ø"/>
            </a:pPr>
            <a:r>
              <a:rPr lang="de-DE" altLang="de-DE" sz="2400" dirty="0">
                <a:solidFill>
                  <a:schemeClr val="tx1"/>
                </a:solidFill>
                <a:latin typeface="Arial" charset="0"/>
              </a:rPr>
              <a:t>Heute </a:t>
            </a:r>
            <a:r>
              <a:rPr lang="de-DE" altLang="de-DE" sz="2400" dirty="0" smtClean="0">
                <a:solidFill>
                  <a:schemeClr val="tx1"/>
                </a:solidFill>
                <a:latin typeface="Arial" charset="0"/>
              </a:rPr>
              <a:t>13 </a:t>
            </a:r>
            <a:r>
              <a:rPr lang="de-DE" altLang="de-DE" sz="2400" dirty="0">
                <a:solidFill>
                  <a:schemeClr val="tx1"/>
                </a:solidFill>
                <a:latin typeface="Arial" charset="0"/>
              </a:rPr>
              <a:t>Mitarbeiter</a:t>
            </a:r>
          </a:p>
          <a:p>
            <a:pPr>
              <a:spcBef>
                <a:spcPct val="50000"/>
              </a:spcBef>
              <a:buFont typeface="Wingdings" pitchFamily="2" charset="2"/>
              <a:buChar char="Ø"/>
            </a:pPr>
            <a:r>
              <a:rPr lang="de-DE" altLang="de-DE" sz="2400" dirty="0">
                <a:solidFill>
                  <a:schemeClr val="tx1"/>
                </a:solidFill>
                <a:latin typeface="Arial" charset="0"/>
              </a:rPr>
              <a:t>Seit 2003 ausschließlich im </a:t>
            </a:r>
            <a:r>
              <a:rPr lang="de-DE" altLang="de-DE" sz="2400" dirty="0" smtClean="0">
                <a:solidFill>
                  <a:schemeClr val="tx1"/>
                </a:solidFill>
                <a:latin typeface="Arial" charset="0"/>
              </a:rPr>
              <a:t>Energiehandel </a:t>
            </a:r>
            <a:r>
              <a:rPr lang="de-DE" altLang="de-DE" sz="2400" dirty="0">
                <a:solidFill>
                  <a:schemeClr val="tx1"/>
                </a:solidFill>
                <a:latin typeface="Arial" charset="0"/>
              </a:rPr>
              <a:t>tätig</a:t>
            </a:r>
          </a:p>
          <a:p>
            <a:pPr>
              <a:spcBef>
                <a:spcPct val="50000"/>
              </a:spcBef>
              <a:buFont typeface="Wingdings" pitchFamily="2" charset="2"/>
              <a:buChar char="Ø"/>
            </a:pPr>
            <a:r>
              <a:rPr lang="de-DE" altLang="de-DE" sz="2400" dirty="0">
                <a:solidFill>
                  <a:schemeClr val="tx1"/>
                </a:solidFill>
                <a:latin typeface="Arial" charset="0"/>
              </a:rPr>
              <a:t>Schwerpunkte:	</a:t>
            </a:r>
            <a:r>
              <a:rPr lang="de-DE" altLang="de-DE" sz="2400" dirty="0" smtClean="0">
                <a:solidFill>
                  <a:schemeClr val="tx1"/>
                </a:solidFill>
                <a:latin typeface="Arial" charset="0"/>
              </a:rPr>
              <a:t>Energiesteuerrecht</a:t>
            </a:r>
            <a:br>
              <a:rPr lang="de-DE" altLang="de-DE" sz="2400" dirty="0" smtClean="0">
                <a:solidFill>
                  <a:schemeClr val="tx1"/>
                </a:solidFill>
                <a:latin typeface="Arial" charset="0"/>
              </a:rPr>
            </a:br>
            <a:r>
              <a:rPr lang="de-DE" altLang="de-DE" sz="2400" dirty="0">
                <a:solidFill>
                  <a:schemeClr val="tx1"/>
                </a:solidFill>
                <a:latin typeface="Arial" charset="0"/>
              </a:rPr>
              <a:t>	</a:t>
            </a:r>
            <a:r>
              <a:rPr lang="de-DE" altLang="de-DE" sz="2400" dirty="0" smtClean="0">
                <a:solidFill>
                  <a:schemeClr val="tx1"/>
                </a:solidFill>
                <a:latin typeface="Arial" charset="0"/>
              </a:rPr>
              <a:t>Insolvenzrecht 	</a:t>
            </a:r>
            <a:r>
              <a:rPr lang="de-DE" altLang="de-DE" sz="2400" dirty="0">
                <a:solidFill>
                  <a:schemeClr val="tx1"/>
                </a:solidFill>
                <a:latin typeface="Arial" charset="0"/>
              </a:rPr>
              <a:t> </a:t>
            </a:r>
            <a:r>
              <a:rPr lang="de-DE" altLang="de-DE" sz="2400" dirty="0" smtClean="0">
                <a:solidFill>
                  <a:schemeClr val="tx1"/>
                </a:solidFill>
                <a:latin typeface="Arial" charset="0"/>
              </a:rPr>
              <a:t>	Überfüllschäden 	Forderungsmanagement</a:t>
            </a:r>
            <a:br>
              <a:rPr lang="de-DE" altLang="de-DE" sz="2400" dirty="0" smtClean="0">
                <a:solidFill>
                  <a:schemeClr val="tx1"/>
                </a:solidFill>
                <a:latin typeface="Arial" charset="0"/>
              </a:rPr>
            </a:br>
            <a:r>
              <a:rPr lang="de-DE" altLang="de-DE" sz="2400" dirty="0" smtClean="0">
                <a:solidFill>
                  <a:schemeClr val="tx1"/>
                </a:solidFill>
                <a:latin typeface="Arial" charset="0"/>
              </a:rPr>
              <a:t>	Arbeitsrecht	</a:t>
            </a:r>
            <a:r>
              <a:rPr lang="de-DE" altLang="de-DE" sz="2400" dirty="0" err="1" smtClean="0">
                <a:solidFill>
                  <a:schemeClr val="tx1"/>
                </a:solidFill>
                <a:latin typeface="Arial" charset="0"/>
              </a:rPr>
              <a:t>Unternehmeskauf</a:t>
            </a:r>
            <a:r>
              <a:rPr lang="de-DE" altLang="de-DE" sz="2400" dirty="0" smtClean="0">
                <a:solidFill>
                  <a:schemeClr val="tx1"/>
                </a:solidFill>
                <a:latin typeface="Arial" charset="0"/>
              </a:rPr>
              <a:t>/-verkauf</a:t>
            </a:r>
          </a:p>
        </p:txBody>
      </p:sp>
    </p:spTree>
    <p:extLst>
      <p:ext uri="{BB962C8B-B14F-4D97-AF65-F5344CB8AC3E}">
        <p14:creationId xmlns:p14="http://schemas.microsoft.com/office/powerpoint/2010/main" val="11303550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Antragsvoraussetzungen  Ziffer 9</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2" name="Text Box 1029"/>
          <p:cNvSpPr txBox="1">
            <a:spLocks noChangeArrowheads="1"/>
          </p:cNvSpPr>
          <p:nvPr/>
        </p:nvSpPr>
        <p:spPr bwMode="auto">
          <a:xfrm>
            <a:off x="971600" y="2896636"/>
            <a:ext cx="7231062" cy="5232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charset="0"/>
              </a:defRPr>
            </a:lvl1pPr>
            <a:lvl2pPr marL="742950" indent="-285750">
              <a:defRPr sz="2000">
                <a:solidFill>
                  <a:schemeClr val="tx1"/>
                </a:solidFill>
                <a:latin typeface="Times New Roman" charset="0"/>
              </a:defRPr>
            </a:lvl2pPr>
            <a:lvl3pPr marL="1143000" indent="-228600">
              <a:defRPr sz="2000">
                <a:solidFill>
                  <a:schemeClr val="tx1"/>
                </a:solidFill>
                <a:latin typeface="Times New Roman" charset="0"/>
              </a:defRPr>
            </a:lvl3pPr>
            <a:lvl4pPr marL="1600200" indent="-228600">
              <a:defRPr sz="2000">
                <a:solidFill>
                  <a:schemeClr val="tx1"/>
                </a:solidFill>
                <a:latin typeface="Times New Roman" charset="0"/>
              </a:defRPr>
            </a:lvl4pPr>
            <a:lvl5pPr marL="2057400" indent="-228600">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a:spcBef>
                <a:spcPct val="50000"/>
              </a:spcBef>
              <a:buFontTx/>
              <a:buNone/>
            </a:pPr>
            <a:r>
              <a:rPr lang="de-DE" altLang="de-DE" sz="2800" b="1" dirty="0" smtClean="0">
                <a:latin typeface="Verdana" pitchFamily="34" charset="0"/>
              </a:rPr>
              <a:t>Entlastungsantrag</a:t>
            </a:r>
          </a:p>
        </p:txBody>
      </p:sp>
    </p:spTree>
    <p:extLst>
      <p:ext uri="{BB962C8B-B14F-4D97-AF65-F5344CB8AC3E}">
        <p14:creationId xmlns:p14="http://schemas.microsoft.com/office/powerpoint/2010/main" val="11351663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31</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Antragsvoraussetzungen  Ziffer 9</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2" name="Text Box 1029"/>
          <p:cNvSpPr txBox="1">
            <a:spLocks noChangeArrowheads="1"/>
          </p:cNvSpPr>
          <p:nvPr/>
        </p:nvSpPr>
        <p:spPr bwMode="auto">
          <a:xfrm>
            <a:off x="971600" y="1268760"/>
            <a:ext cx="7231062"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000">
                <a:solidFill>
                  <a:schemeClr val="tx1"/>
                </a:solidFill>
                <a:latin typeface="Times New Roman" charset="0"/>
              </a:defRPr>
            </a:lvl1pPr>
            <a:lvl2pPr marL="742950" indent="-285750">
              <a:defRPr sz="2000">
                <a:solidFill>
                  <a:schemeClr val="tx1"/>
                </a:solidFill>
                <a:latin typeface="Times New Roman" charset="0"/>
              </a:defRPr>
            </a:lvl2pPr>
            <a:lvl3pPr marL="1143000" indent="-228600">
              <a:defRPr sz="2000">
                <a:solidFill>
                  <a:schemeClr val="tx1"/>
                </a:solidFill>
                <a:latin typeface="Times New Roman" charset="0"/>
              </a:defRPr>
            </a:lvl3pPr>
            <a:lvl4pPr marL="1600200" indent="-228600">
              <a:defRPr sz="2000">
                <a:solidFill>
                  <a:schemeClr val="tx1"/>
                </a:solidFill>
                <a:latin typeface="Times New Roman" charset="0"/>
              </a:defRPr>
            </a:lvl4pPr>
            <a:lvl5pPr marL="2057400" indent="-228600">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spcBef>
                <a:spcPct val="50000"/>
              </a:spcBef>
              <a:buFontTx/>
              <a:buNone/>
            </a:pPr>
            <a:r>
              <a:rPr lang="de-DE" altLang="de-DE" sz="2400" b="1" dirty="0" smtClean="0">
                <a:latin typeface="Verdana" pitchFamily="34" charset="0"/>
              </a:rPr>
              <a:t>Antragsfrist</a:t>
            </a:r>
          </a:p>
          <a:p>
            <a:pPr marL="342900" indent="-342900">
              <a:spcBef>
                <a:spcPct val="50000"/>
              </a:spcBef>
              <a:buFont typeface="Wingdings" panose="05000000000000000000" pitchFamily="2" charset="2"/>
              <a:buChar char="Ø"/>
            </a:pPr>
            <a:r>
              <a:rPr lang="de-DE" altLang="de-DE" sz="2400" dirty="0" smtClean="0">
                <a:latin typeface="Verdana" pitchFamily="34" charset="0"/>
              </a:rPr>
              <a:t>Die Antragsfrist bemisst sich nach dem Zahlungsausfall.</a:t>
            </a:r>
          </a:p>
          <a:p>
            <a:pPr marL="342900" indent="-342900">
              <a:spcBef>
                <a:spcPct val="50000"/>
              </a:spcBef>
              <a:buFont typeface="Wingdings" panose="05000000000000000000" pitchFamily="2" charset="2"/>
              <a:buChar char="Ø"/>
            </a:pPr>
            <a:r>
              <a:rPr lang="de-DE" altLang="de-DE" sz="2400" dirty="0" smtClean="0">
                <a:latin typeface="Verdana" pitchFamily="34" charset="0"/>
              </a:rPr>
              <a:t>Der Antrag muss bis zum Ende des auf den Zahlungsausfall folgenden Jahres beim HZA eingehen.</a:t>
            </a:r>
          </a:p>
          <a:p>
            <a:pPr marL="342900" indent="-342900">
              <a:spcBef>
                <a:spcPct val="50000"/>
              </a:spcBef>
              <a:buFont typeface="Wingdings" panose="05000000000000000000" pitchFamily="2" charset="2"/>
              <a:buChar char="Ø"/>
            </a:pPr>
            <a:r>
              <a:rPr lang="de-DE" altLang="de-DE" sz="2400" dirty="0" smtClean="0">
                <a:latin typeface="Verdana" pitchFamily="34" charset="0"/>
              </a:rPr>
              <a:t>Bei Insolvenzverwalteranfechtung ist dies - noch mal - ein „Zahlungsausfall“ (gegebenenfalls Erweiterung des alten Antrages)</a:t>
            </a:r>
            <a:endParaRPr lang="de-DE" altLang="de-DE" sz="2400" dirty="0">
              <a:latin typeface="Verdana" pitchFamily="34" charset="0"/>
            </a:endParaRPr>
          </a:p>
        </p:txBody>
      </p:sp>
    </p:spTree>
    <p:extLst>
      <p:ext uri="{BB962C8B-B14F-4D97-AF65-F5344CB8AC3E}">
        <p14:creationId xmlns:p14="http://schemas.microsoft.com/office/powerpoint/2010/main" val="27647897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Angaben im Antrag  Ziffer 10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b="1" dirty="0" smtClean="0"/>
              <a:t>Inhalt des Entlastungsantrags</a:t>
            </a:r>
            <a:endParaRPr lang="de-DE" sz="2400" b="1" dirty="0"/>
          </a:p>
          <a:p>
            <a:pPr marL="342900" indent="-342900">
              <a:spcBef>
                <a:spcPct val="50000"/>
              </a:spcBef>
              <a:buFont typeface="Wingdings" pitchFamily="2" charset="2"/>
              <a:buChar char="Ø"/>
              <a:defRPr/>
            </a:pPr>
            <a:r>
              <a:rPr lang="de-DE" sz="2400" dirty="0" smtClean="0"/>
              <a:t>Antragsteller</a:t>
            </a:r>
          </a:p>
          <a:p>
            <a:pPr marL="342900" indent="-342900">
              <a:spcBef>
                <a:spcPct val="50000"/>
              </a:spcBef>
              <a:buFont typeface="Wingdings" pitchFamily="2" charset="2"/>
              <a:buChar char="Ø"/>
              <a:defRPr/>
            </a:pPr>
            <a:r>
              <a:rPr lang="de-DE" sz="2400" dirty="0" smtClean="0"/>
              <a:t>Warenempfänger</a:t>
            </a:r>
          </a:p>
          <a:p>
            <a:pPr marL="342900" indent="-342900">
              <a:spcBef>
                <a:spcPct val="50000"/>
              </a:spcBef>
              <a:buFont typeface="Wingdings" pitchFamily="2" charset="2"/>
              <a:buChar char="Ø"/>
              <a:defRPr/>
            </a:pPr>
            <a:r>
              <a:rPr lang="de-DE" sz="2400" dirty="0" smtClean="0"/>
              <a:t>Eventuell Darstellung des Kaufes</a:t>
            </a:r>
          </a:p>
          <a:p>
            <a:pPr marL="342900" indent="-342900">
              <a:spcBef>
                <a:spcPct val="50000"/>
              </a:spcBef>
              <a:buFont typeface="Wingdings" pitchFamily="2" charset="2"/>
              <a:buChar char="Ø"/>
              <a:defRPr/>
            </a:pPr>
            <a:r>
              <a:rPr lang="de-DE" sz="2400" dirty="0"/>
              <a:t>Rechnungen </a:t>
            </a:r>
          </a:p>
          <a:p>
            <a:pPr marL="342900" indent="-342900">
              <a:spcBef>
                <a:spcPct val="50000"/>
              </a:spcBef>
              <a:buFont typeface="Wingdings" pitchFamily="2" charset="2"/>
              <a:buChar char="Ø"/>
              <a:defRPr/>
            </a:pPr>
            <a:r>
              <a:rPr lang="de-DE" sz="2400" dirty="0" smtClean="0"/>
              <a:t>Lieferscheine</a:t>
            </a:r>
          </a:p>
          <a:p>
            <a:pPr marL="342900" indent="-342900">
              <a:spcBef>
                <a:spcPct val="50000"/>
              </a:spcBef>
              <a:buFont typeface="Wingdings" pitchFamily="2" charset="2"/>
              <a:buChar char="Ø"/>
              <a:defRPr/>
            </a:pPr>
            <a:r>
              <a:rPr lang="de-DE" sz="2400" dirty="0" smtClean="0"/>
              <a:t>Mahnungen</a:t>
            </a:r>
          </a:p>
          <a:p>
            <a:pPr marL="342900" indent="-342900">
              <a:spcBef>
                <a:spcPct val="50000"/>
              </a:spcBef>
              <a:buFont typeface="Wingdings" pitchFamily="2" charset="2"/>
              <a:buChar char="Ø"/>
              <a:defRPr/>
            </a:pPr>
            <a:r>
              <a:rPr lang="de-DE" sz="2400" dirty="0" smtClean="0"/>
              <a:t>Nachweis über Eigentumsvorbehalt und Geltendmachung desselben</a:t>
            </a:r>
          </a:p>
        </p:txBody>
      </p:sp>
    </p:spTree>
    <p:extLst>
      <p:ext uri="{BB962C8B-B14F-4D97-AF65-F5344CB8AC3E}">
        <p14:creationId xmlns:p14="http://schemas.microsoft.com/office/powerpoint/2010/main" val="3135262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Angaben im Antrag  Ziffer 10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b="1" dirty="0" smtClean="0"/>
              <a:t>Inhalt des Entlastungsantrags</a:t>
            </a:r>
          </a:p>
          <a:p>
            <a:pPr marL="342900" indent="-342900">
              <a:spcBef>
                <a:spcPct val="50000"/>
              </a:spcBef>
              <a:buFont typeface="Wingdings" pitchFamily="2" charset="2"/>
              <a:buChar char="Ø"/>
              <a:defRPr/>
            </a:pPr>
            <a:r>
              <a:rPr lang="de-DE" sz="2400" dirty="0"/>
              <a:t>Gerichtliche Verfolgung</a:t>
            </a:r>
          </a:p>
          <a:p>
            <a:pPr marL="342900" indent="-342900">
              <a:spcBef>
                <a:spcPct val="50000"/>
              </a:spcBef>
              <a:buFont typeface="Wingdings" pitchFamily="2" charset="2"/>
              <a:buChar char="Ø"/>
              <a:defRPr/>
            </a:pPr>
            <a:r>
              <a:rPr lang="de-DE" sz="2400" dirty="0" smtClean="0"/>
              <a:t>Titel, Unterlagen zur Vollstreckung</a:t>
            </a:r>
          </a:p>
          <a:p>
            <a:pPr marL="342900" indent="-342900">
              <a:spcBef>
                <a:spcPct val="50000"/>
              </a:spcBef>
              <a:buFont typeface="Wingdings" pitchFamily="2" charset="2"/>
              <a:buChar char="Ø"/>
              <a:defRPr/>
            </a:pPr>
            <a:r>
              <a:rPr lang="de-DE" sz="2400" dirty="0" smtClean="0"/>
              <a:t>Anmeldung zur Insolvenztabelle</a:t>
            </a:r>
          </a:p>
          <a:p>
            <a:pPr marL="342900" indent="-342900">
              <a:spcBef>
                <a:spcPct val="50000"/>
              </a:spcBef>
              <a:buFont typeface="Wingdings" pitchFamily="2" charset="2"/>
              <a:buChar char="Ø"/>
              <a:defRPr/>
            </a:pPr>
            <a:r>
              <a:rPr lang="de-DE" sz="2400" dirty="0" smtClean="0"/>
              <a:t>Feststellung zur Insolvenztabelle</a:t>
            </a:r>
          </a:p>
          <a:p>
            <a:pPr marL="342900" indent="-342900">
              <a:spcBef>
                <a:spcPct val="50000"/>
              </a:spcBef>
              <a:buFont typeface="Wingdings" pitchFamily="2" charset="2"/>
              <a:buChar char="Ø"/>
              <a:defRPr/>
            </a:pPr>
            <a:r>
              <a:rPr lang="de-DE" sz="2400" dirty="0" smtClean="0"/>
              <a:t>Auszug aus dem Kundenkonto der letzten zwölf Monate</a:t>
            </a:r>
          </a:p>
          <a:p>
            <a:pPr marL="342900" indent="-342900">
              <a:spcBef>
                <a:spcPct val="50000"/>
              </a:spcBef>
              <a:buFont typeface="Wingdings" pitchFamily="2" charset="2"/>
              <a:buChar char="Ø"/>
              <a:defRPr/>
            </a:pPr>
            <a:r>
              <a:rPr lang="de-DE" sz="2400" dirty="0" smtClean="0"/>
              <a:t>Versteuerungsnachweise (Versandanzeigen)</a:t>
            </a:r>
            <a:endParaRPr lang="de-DE" sz="2400" dirty="0"/>
          </a:p>
          <a:p>
            <a:pPr marL="342900" indent="-342900">
              <a:spcBef>
                <a:spcPct val="50000"/>
              </a:spcBef>
              <a:buFont typeface="Wingdings" pitchFamily="2" charset="2"/>
              <a:buChar char="Ø"/>
              <a:defRPr/>
            </a:pPr>
            <a:endParaRPr lang="de-DE" sz="2400" dirty="0" smtClean="0"/>
          </a:p>
        </p:txBody>
      </p:sp>
    </p:spTree>
    <p:extLst>
      <p:ext uri="{BB962C8B-B14F-4D97-AF65-F5344CB8AC3E}">
        <p14:creationId xmlns:p14="http://schemas.microsoft.com/office/powerpoint/2010/main" val="27070061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Angaben im Antrag  Ziffer 10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0783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b="1" dirty="0" smtClean="0"/>
              <a:t>Versandanzeigen</a:t>
            </a:r>
          </a:p>
          <a:p>
            <a:pPr>
              <a:spcBef>
                <a:spcPct val="50000"/>
              </a:spcBef>
              <a:buFont typeface="Wingdings" pitchFamily="2" charset="2"/>
              <a:buChar char="Ø"/>
            </a:pPr>
            <a:r>
              <a:rPr lang="de-DE" altLang="de-DE" sz="2400" dirty="0" smtClean="0"/>
              <a:t>Pauschale Versteuerungsnachweis-</a:t>
            </a:r>
            <a:r>
              <a:rPr lang="de-DE" altLang="de-DE" sz="2400" b="1" i="1" dirty="0" smtClean="0"/>
              <a:t>erklärungen </a:t>
            </a:r>
            <a:r>
              <a:rPr lang="de-DE" altLang="de-DE" sz="2400" dirty="0"/>
              <a:t>von Vorlieferanten sind ausgeschlossen.</a:t>
            </a:r>
          </a:p>
          <a:p>
            <a:pPr>
              <a:spcBef>
                <a:spcPct val="50000"/>
              </a:spcBef>
              <a:buFont typeface="Wingdings" pitchFamily="2" charset="2"/>
              <a:buChar char="Ø"/>
            </a:pPr>
            <a:r>
              <a:rPr lang="de-DE" altLang="de-DE" sz="2400" dirty="0"/>
              <a:t>Wenn die Nachweise zu </a:t>
            </a:r>
            <a:r>
              <a:rPr lang="de-DE" altLang="de-DE" sz="2400" dirty="0" err="1" smtClean="0"/>
              <a:t>unverhältnis</a:t>
            </a:r>
            <a:r>
              <a:rPr lang="de-DE" altLang="de-DE" sz="2400" dirty="0" smtClean="0"/>
              <a:t>-mäßigem </a:t>
            </a:r>
            <a:r>
              <a:rPr lang="de-DE" altLang="de-DE" sz="2400" dirty="0"/>
              <a:t>Aufwand führen würden (tankpool24 etc.), können Aufstellungen über die </a:t>
            </a:r>
            <a:r>
              <a:rPr lang="de-DE" altLang="de-DE" sz="2400" dirty="0" smtClean="0"/>
              <a:t>Einzelversteuerungsnachweise </a:t>
            </a:r>
            <a:r>
              <a:rPr lang="de-DE" altLang="de-DE" sz="2400" dirty="0"/>
              <a:t>unter Vorbehalt der Nachprüfung anerkannt werden (???).</a:t>
            </a:r>
          </a:p>
          <a:p>
            <a:pPr>
              <a:spcBef>
                <a:spcPct val="50000"/>
              </a:spcBef>
              <a:buFont typeface="Wingdings" pitchFamily="2" charset="2"/>
              <a:buChar char="Ø"/>
            </a:pPr>
            <a:r>
              <a:rPr lang="de-DE" altLang="de-DE" sz="2400" dirty="0"/>
              <a:t>Am besten jeweiliges HZA anfragen. Eventuell Tabelle?</a:t>
            </a:r>
          </a:p>
        </p:txBody>
      </p:sp>
    </p:spTree>
    <p:extLst>
      <p:ext uri="{BB962C8B-B14F-4D97-AF65-F5344CB8AC3E}">
        <p14:creationId xmlns:p14="http://schemas.microsoft.com/office/powerpoint/2010/main" val="7217893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Angaben im Antrag  Ziffer 10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graphicFrame>
        <p:nvGraphicFramePr>
          <p:cNvPr id="12" name="Tabelle 11"/>
          <p:cNvGraphicFramePr>
            <a:graphicFrameLocks noGrp="1"/>
          </p:cNvGraphicFramePr>
          <p:nvPr>
            <p:extLst>
              <p:ext uri="{D42A27DB-BD31-4B8C-83A1-F6EECF244321}">
                <p14:modId xmlns:p14="http://schemas.microsoft.com/office/powerpoint/2010/main" val="2512480604"/>
              </p:ext>
            </p:extLst>
          </p:nvPr>
        </p:nvGraphicFramePr>
        <p:xfrm>
          <a:off x="1043608" y="1340768"/>
          <a:ext cx="7416824" cy="3888433"/>
        </p:xfrm>
        <a:graphic>
          <a:graphicData uri="http://schemas.openxmlformats.org/drawingml/2006/table">
            <a:tbl>
              <a:tblPr>
                <a:tableStyleId>{5C22544A-7EE6-4342-B048-85BDC9FD1C3A}</a:tableStyleId>
              </a:tblPr>
              <a:tblGrid>
                <a:gridCol w="1634526"/>
                <a:gridCol w="1521361"/>
                <a:gridCol w="1852093"/>
                <a:gridCol w="2408844"/>
              </a:tblGrid>
              <a:tr h="967475">
                <a:tc>
                  <a:txBody>
                    <a:bodyPr/>
                    <a:lstStyle/>
                    <a:p>
                      <a:pPr algn="l" fontAlgn="t"/>
                      <a:r>
                        <a:rPr lang="de-DE" sz="2000" b="0" i="0" u="none" strike="noStrike" dirty="0">
                          <a:solidFill>
                            <a:srgbClr val="000000"/>
                          </a:solidFill>
                          <a:effectLst/>
                          <a:latin typeface="Calibri"/>
                        </a:rPr>
                        <a:t>Tankungen bei</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Tankpunkt</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beliefert aus</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dirty="0" smtClean="0">
                          <a:solidFill>
                            <a:srgbClr val="000000"/>
                          </a:solidFill>
                          <a:effectLst/>
                          <a:latin typeface="Calibri"/>
                        </a:rPr>
                        <a:t>Nachweismöglichkeit</a:t>
                      </a:r>
                      <a:endParaRPr lang="de-DE" sz="2000" b="0" i="0" u="none" strike="noStrike" dirty="0">
                        <a:solidFill>
                          <a:srgbClr val="000000"/>
                        </a:solidFill>
                        <a:effectLst/>
                        <a:latin typeface="Calibri"/>
                      </a:endParaRP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3004">
                <a:tc>
                  <a:txBody>
                    <a:bodyPr/>
                    <a:lstStyle/>
                    <a:p>
                      <a:pPr algn="l" fontAlgn="t"/>
                      <a:r>
                        <a:rPr lang="de-DE" sz="2000" b="0" i="0" u="none" strike="noStrike">
                          <a:solidFill>
                            <a:srgbClr val="000000"/>
                          </a:solidFill>
                          <a:effectLst/>
                          <a:latin typeface="Calibri"/>
                        </a:rPr>
                        <a:t> </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dirty="0">
                          <a:solidFill>
                            <a:srgbClr val="000000"/>
                          </a:solidFill>
                          <a:effectLst/>
                          <a:latin typeface="Calibri"/>
                        </a:rPr>
                        <a:t> </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 </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 </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67475">
                <a:tc>
                  <a:txBody>
                    <a:bodyPr/>
                    <a:lstStyle/>
                    <a:p>
                      <a:pPr algn="l" fontAlgn="t"/>
                      <a:r>
                        <a:rPr lang="de-DE" sz="2000" b="0" i="0" u="none" strike="noStrike">
                          <a:solidFill>
                            <a:srgbClr val="000000"/>
                          </a:solidFill>
                          <a:effectLst/>
                          <a:latin typeface="Calibri"/>
                        </a:rPr>
                        <a:t>Händler A</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dirty="0">
                          <a:solidFill>
                            <a:srgbClr val="000000"/>
                          </a:solidFill>
                          <a:effectLst/>
                          <a:latin typeface="Calibri"/>
                        </a:rPr>
                        <a:t>Tankstelle 1</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Ware aus Raffinerie</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dirty="0">
                          <a:solidFill>
                            <a:srgbClr val="000000"/>
                          </a:solidFill>
                          <a:effectLst/>
                          <a:latin typeface="Calibri"/>
                        </a:rPr>
                        <a:t>Versandanzeige</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67475">
                <a:tc>
                  <a:txBody>
                    <a:bodyPr/>
                    <a:lstStyle/>
                    <a:p>
                      <a:pPr algn="l" fontAlgn="t"/>
                      <a:r>
                        <a:rPr lang="de-DE" sz="2000" b="0" i="0" u="none" strike="noStrike">
                          <a:solidFill>
                            <a:srgbClr val="000000"/>
                          </a:solidFill>
                          <a:effectLst/>
                          <a:latin typeface="Calibri"/>
                        </a:rPr>
                        <a:t>Händler B</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Hoftankstelle</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a:solidFill>
                            <a:srgbClr val="000000"/>
                          </a:solidFill>
                          <a:effectLst/>
                          <a:latin typeface="Calibri"/>
                        </a:rPr>
                        <a:t>Steuerlager</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r>
                        <a:rPr lang="de-DE" sz="2000" b="0" i="0" u="none" strike="noStrike" dirty="0" smtClean="0">
                          <a:solidFill>
                            <a:srgbClr val="000000"/>
                          </a:solidFill>
                          <a:effectLst/>
                          <a:latin typeface="Calibri"/>
                        </a:rPr>
                        <a:t>Steuerlageranmeldung</a:t>
                      </a:r>
                      <a:endParaRPr lang="de-DE" sz="2000" b="0" i="0" u="none" strike="noStrike" dirty="0">
                        <a:solidFill>
                          <a:srgbClr val="000000"/>
                        </a:solidFill>
                        <a:effectLst/>
                        <a:latin typeface="Calibri"/>
                      </a:endParaRP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3004">
                <a:tc>
                  <a:txBody>
                    <a:bodyPr/>
                    <a:lstStyle/>
                    <a:p>
                      <a:pPr algn="l" fontAlgn="t"/>
                      <a:r>
                        <a:rPr lang="de-DE" sz="2000" b="0" i="0" u="none" strike="noStrike" dirty="0">
                          <a:solidFill>
                            <a:srgbClr val="000000"/>
                          </a:solidFill>
                          <a:effectLst/>
                          <a:latin typeface="Calibri"/>
                        </a:rPr>
                        <a:t>…</a:t>
                      </a: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de-DE" sz="2000" b="0" i="0" u="none" strike="noStrike">
                        <a:solidFill>
                          <a:srgbClr val="000000"/>
                        </a:solidFill>
                        <a:effectLst/>
                        <a:latin typeface="Calibri"/>
                      </a:endParaRP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de-DE" sz="2000" b="0" i="0" u="none" strike="noStrike">
                        <a:solidFill>
                          <a:srgbClr val="000000"/>
                        </a:solidFill>
                        <a:effectLst/>
                        <a:latin typeface="Calibri"/>
                      </a:endParaRP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t"/>
                      <a:endParaRPr lang="de-DE" sz="2000" b="0" i="0" u="none" strike="noStrike" dirty="0">
                        <a:solidFill>
                          <a:srgbClr val="000000"/>
                        </a:solidFill>
                        <a:effectLst/>
                        <a:latin typeface="Calibri"/>
                      </a:endParaRPr>
                    </a:p>
                  </a:txBody>
                  <a:tcPr marL="9525" marR="9525" marT="9527"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65537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Errechnung Entlastungsbetrag</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342900" indent="-342900">
              <a:spcBef>
                <a:spcPct val="50000"/>
              </a:spcBef>
              <a:buFont typeface="Wingdings" panose="05000000000000000000" pitchFamily="2" charset="2"/>
              <a:buChar char="Ø"/>
            </a:pPr>
            <a:r>
              <a:rPr lang="de-DE" altLang="de-DE" sz="2400" dirty="0" smtClean="0"/>
              <a:t>Rechnungen und darin enthaltene Energiesteuer (wird durch HZA abgeglichen mit den Versteuerungsnachweisen)</a:t>
            </a:r>
          </a:p>
          <a:p>
            <a:pPr marL="342900" indent="-342900">
              <a:spcBef>
                <a:spcPct val="50000"/>
              </a:spcBef>
              <a:buFont typeface="Wingdings" panose="05000000000000000000" pitchFamily="2" charset="2"/>
              <a:buChar char="Ø"/>
            </a:pPr>
            <a:r>
              <a:rPr lang="de-DE" altLang="de-DE" sz="2400" dirty="0" smtClean="0"/>
              <a:t>Einnahmen z.B. aus Eigentumsvorbehalt, Ratenzahlungen, Verwertung von Sicherheiten sind abzuziehen</a:t>
            </a:r>
          </a:p>
          <a:p>
            <a:pPr marL="342900" indent="-342900">
              <a:spcBef>
                <a:spcPct val="50000"/>
              </a:spcBef>
              <a:buFont typeface="Wingdings" panose="05000000000000000000" pitchFamily="2" charset="2"/>
              <a:buChar char="Ø"/>
            </a:pPr>
            <a:r>
              <a:rPr lang="de-DE" altLang="de-DE" sz="2400" dirty="0" smtClean="0"/>
              <a:t>Quote ist abzuziehen</a:t>
            </a:r>
          </a:p>
          <a:p>
            <a:pPr marL="342900" indent="-342900">
              <a:spcBef>
                <a:spcPct val="50000"/>
              </a:spcBef>
              <a:buFont typeface="Wingdings" panose="05000000000000000000" pitchFamily="2" charset="2"/>
              <a:buChar char="Ø"/>
            </a:pPr>
            <a:r>
              <a:rPr lang="de-DE" altLang="de-DE" sz="2400" dirty="0" smtClean="0"/>
              <a:t>Selbstbehalt</a:t>
            </a:r>
            <a:endParaRPr lang="de-DE" altLang="de-DE" sz="2400" dirty="0"/>
          </a:p>
        </p:txBody>
      </p:sp>
    </p:spTree>
    <p:extLst>
      <p:ext uri="{BB962C8B-B14F-4D97-AF65-F5344CB8AC3E}">
        <p14:creationId xmlns:p14="http://schemas.microsoft.com/office/powerpoint/2010/main" val="93373939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Geldeingänge Ziffer 37</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defRPr/>
            </a:pPr>
            <a:r>
              <a:rPr lang="de-DE" sz="2400" dirty="0"/>
              <a:t>Zahlungseingänge &lt;―&gt; Teilzahlungen</a:t>
            </a:r>
          </a:p>
          <a:p>
            <a:pPr>
              <a:spcBef>
                <a:spcPct val="50000"/>
              </a:spcBef>
              <a:buFont typeface="Wingdings" pitchFamily="2" charset="2"/>
              <a:buChar char="Ø"/>
              <a:defRPr/>
            </a:pPr>
            <a:r>
              <a:rPr lang="de-DE" sz="2400" dirty="0"/>
              <a:t>Zahlungseingänge wohl solche von </a:t>
            </a:r>
            <a:r>
              <a:rPr lang="de-DE" sz="2400" dirty="0" smtClean="0"/>
              <a:t>Dritten (Bürgschaften, Sicherheiten), als auch nachträgliche Zahlungen </a:t>
            </a:r>
            <a:r>
              <a:rPr lang="de-DE" sz="2400" dirty="0"/>
              <a:t>des </a:t>
            </a:r>
            <a:r>
              <a:rPr lang="de-DE" sz="2400" dirty="0" err="1" smtClean="0"/>
              <a:t>Warenem-pfängers</a:t>
            </a:r>
            <a:r>
              <a:rPr lang="de-DE" sz="2400" dirty="0"/>
              <a:t>, </a:t>
            </a:r>
            <a:r>
              <a:rPr lang="de-DE" sz="2400" dirty="0" smtClean="0"/>
              <a:t>werden zuerst auf </a:t>
            </a:r>
            <a:r>
              <a:rPr lang="de-DE" sz="2400" dirty="0"/>
              <a:t>Kosten und Zinsen angerechnet</a:t>
            </a:r>
          </a:p>
          <a:p>
            <a:pPr>
              <a:spcBef>
                <a:spcPct val="50000"/>
              </a:spcBef>
              <a:buFont typeface="Wingdings" pitchFamily="2" charset="2"/>
              <a:buChar char="Ø"/>
              <a:defRPr/>
            </a:pPr>
            <a:r>
              <a:rPr lang="de-DE" sz="2400" dirty="0" smtClean="0"/>
              <a:t>Vollstreckung sind nicht geregelt, werden aber wohl </a:t>
            </a:r>
            <a:r>
              <a:rPr lang="de-DE" sz="2400" b="1" dirty="0" smtClean="0"/>
              <a:t>nicht</a:t>
            </a:r>
            <a:r>
              <a:rPr lang="de-DE" sz="2400" dirty="0" smtClean="0"/>
              <a:t> </a:t>
            </a:r>
            <a:r>
              <a:rPr lang="de-DE" sz="2400" dirty="0"/>
              <a:t>auf Kosten und Zinsen angerechnet – also nur </a:t>
            </a:r>
            <a:r>
              <a:rPr lang="de-DE" sz="2400" dirty="0" smtClean="0"/>
              <a:t>Hauptforderung ???</a:t>
            </a:r>
            <a:endParaRPr lang="de-DE" sz="2400" dirty="0"/>
          </a:p>
          <a:p>
            <a:pPr>
              <a:spcBef>
                <a:spcPct val="50000"/>
              </a:spcBef>
              <a:buFont typeface="Wingdings" pitchFamily="2" charset="2"/>
              <a:buChar char="Ø"/>
              <a:defRPr/>
            </a:pPr>
            <a:r>
              <a:rPr lang="de-DE" sz="2400" dirty="0" smtClean="0"/>
              <a:t>Insolvenzquote</a:t>
            </a:r>
            <a:r>
              <a:rPr lang="de-DE" sz="2400" dirty="0"/>
              <a:t>, </a:t>
            </a:r>
            <a:r>
              <a:rPr lang="de-DE" sz="2400" dirty="0" smtClean="0"/>
              <a:t>wird auf Kosten und Zinsen angerechnet.</a:t>
            </a:r>
          </a:p>
        </p:txBody>
      </p:sp>
    </p:spTree>
    <p:extLst>
      <p:ext uri="{BB962C8B-B14F-4D97-AF65-F5344CB8AC3E}">
        <p14:creationId xmlns:p14="http://schemas.microsoft.com/office/powerpoint/2010/main" val="23761153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38</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WKV und Bürgschaften  Ziffer 13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52431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Die Warenkreditversicherung ist nicht notwendig und kommt bei der Steuerentlastung nicht zum Ansatz.</a:t>
            </a:r>
          </a:p>
          <a:p>
            <a:pPr>
              <a:spcBef>
                <a:spcPct val="50000"/>
              </a:spcBef>
              <a:buFont typeface="Wingdings" pitchFamily="2" charset="2"/>
              <a:buChar char="Ø"/>
            </a:pPr>
            <a:r>
              <a:rPr lang="de-DE" altLang="de-DE" sz="2400" dirty="0" smtClean="0"/>
              <a:t>Dies gilt auch für Kautionsversicherung oder </a:t>
            </a:r>
            <a:r>
              <a:rPr lang="de-DE" altLang="de-DE" sz="2400" dirty="0"/>
              <a:t>A</a:t>
            </a:r>
            <a:r>
              <a:rPr lang="de-DE" altLang="de-DE" sz="2400" dirty="0" smtClean="0"/>
              <a:t>usfallbürgschaften.</a:t>
            </a:r>
          </a:p>
          <a:p>
            <a:pPr>
              <a:spcBef>
                <a:spcPct val="50000"/>
              </a:spcBef>
              <a:buFont typeface="Wingdings" pitchFamily="2" charset="2"/>
              <a:buChar char="Ø"/>
            </a:pPr>
            <a:r>
              <a:rPr lang="de-DE" altLang="de-DE" sz="2400" dirty="0" smtClean="0"/>
              <a:t>Bürgschaften und Sicherheiten sind </a:t>
            </a:r>
            <a:r>
              <a:rPr lang="de-DE" altLang="de-DE" sz="2400" dirty="0"/>
              <a:t>auch nicht vorgeschrieben, kommen aber bei der Steuerentlastung zum </a:t>
            </a:r>
            <a:r>
              <a:rPr lang="de-DE" altLang="de-DE" sz="2400" dirty="0" smtClean="0"/>
              <a:t>Ansatz. Diese können aber auf Warenwert, dann auf den nicht </a:t>
            </a:r>
            <a:r>
              <a:rPr lang="de-DE" altLang="de-DE" sz="2400" dirty="0" err="1" smtClean="0"/>
              <a:t>ent-lastungsfähigen</a:t>
            </a:r>
            <a:r>
              <a:rPr lang="de-DE" altLang="de-DE" sz="2400" dirty="0" smtClean="0"/>
              <a:t> Selbstbehalt und dann erst auf die Energiesteuer beschränkt werden. </a:t>
            </a:r>
            <a:endParaRPr lang="de-DE" altLang="de-DE" sz="2400" dirty="0"/>
          </a:p>
        </p:txBody>
      </p:sp>
    </p:spTree>
    <p:extLst>
      <p:ext uri="{BB962C8B-B14F-4D97-AF65-F5344CB8AC3E}">
        <p14:creationId xmlns:p14="http://schemas.microsoft.com/office/powerpoint/2010/main" val="11749600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39</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Selbstbehalt  Ziffer 23</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249299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Je ausgefallenem Warenempfänger gibt es aus allen ausgefallenen Forderungen den Selbstbehalt von 5.000 € nur einmal.</a:t>
            </a:r>
          </a:p>
          <a:p>
            <a:pPr>
              <a:spcBef>
                <a:spcPct val="50000"/>
              </a:spcBef>
              <a:buFont typeface="Wingdings" pitchFamily="2" charset="2"/>
              <a:buChar char="Ø"/>
            </a:pPr>
            <a:r>
              <a:rPr lang="de-DE" altLang="de-DE" sz="2400" b="1" dirty="0"/>
              <a:t>Faustformel: </a:t>
            </a:r>
            <a:r>
              <a:rPr lang="de-DE" altLang="de-DE" sz="2400" dirty="0"/>
              <a:t>Ab ca. 11.500 Liter DK oder </a:t>
            </a:r>
            <a:r>
              <a:rPr lang="de-DE" altLang="de-DE" sz="2400" dirty="0" smtClean="0"/>
              <a:t>7.800 </a:t>
            </a:r>
            <a:r>
              <a:rPr lang="de-DE" altLang="de-DE" sz="2400" dirty="0"/>
              <a:t>Liter OK geht es mit der Energiesteuerentlastung los.</a:t>
            </a:r>
          </a:p>
        </p:txBody>
      </p:sp>
    </p:spTree>
    <p:extLst>
      <p:ext uri="{BB962C8B-B14F-4D97-AF65-F5344CB8AC3E}">
        <p14:creationId xmlns:p14="http://schemas.microsoft.com/office/powerpoint/2010/main" val="13561974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1165225" y="1828800"/>
            <a:ext cx="7292975"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a:spcBef>
                <a:spcPct val="50000"/>
              </a:spcBef>
              <a:buFont typeface="Wingdings" pitchFamily="2" charset="2"/>
              <a:buChar char="Ø"/>
            </a:pPr>
            <a:r>
              <a:rPr lang="de-DE" altLang="de-DE" sz="2400" dirty="0" smtClean="0">
                <a:solidFill>
                  <a:schemeClr val="tx1"/>
                </a:solidFill>
                <a:latin typeface="Arial" charset="0"/>
              </a:rPr>
              <a:t>Die Energiesteuerentlastung resultiert aus den Insolvenzen der Abnehmer.</a:t>
            </a:r>
          </a:p>
          <a:p>
            <a:pPr>
              <a:spcBef>
                <a:spcPct val="50000"/>
              </a:spcBef>
              <a:buFont typeface="Wingdings" pitchFamily="2" charset="2"/>
              <a:buChar char="Ø"/>
            </a:pPr>
            <a:r>
              <a:rPr lang="de-DE" altLang="de-DE" sz="2400" dirty="0" smtClean="0">
                <a:solidFill>
                  <a:schemeClr val="tx1"/>
                </a:solidFill>
                <a:latin typeface="Arial" charset="0"/>
              </a:rPr>
              <a:t>Zunehmend kommen hierbei Tatbestände der Insolvenzverwalteranfechtung zum tragen, die einen solchen Ausfall provozieren. </a:t>
            </a:r>
          </a:p>
          <a:p>
            <a:pPr>
              <a:spcBef>
                <a:spcPct val="50000"/>
              </a:spcBef>
              <a:buFont typeface="Wingdings" pitchFamily="2" charset="2"/>
              <a:buChar char="Ø"/>
            </a:pPr>
            <a:r>
              <a:rPr lang="de-DE" altLang="de-DE" sz="2400" dirty="0" smtClean="0">
                <a:solidFill>
                  <a:schemeClr val="tx1"/>
                </a:solidFill>
                <a:latin typeface="Arial" charset="0"/>
              </a:rPr>
              <a:t>Nicht alle Anfechtungen sind berechtigt.</a:t>
            </a:r>
          </a:p>
          <a:p>
            <a:pPr>
              <a:spcBef>
                <a:spcPct val="50000"/>
              </a:spcBef>
              <a:buFont typeface="Wingdings" pitchFamily="2" charset="2"/>
              <a:buChar char="Ø"/>
            </a:pPr>
            <a:r>
              <a:rPr lang="de-DE" altLang="de-DE" sz="2400" dirty="0" smtClean="0">
                <a:solidFill>
                  <a:schemeClr val="tx1"/>
                </a:solidFill>
                <a:latin typeface="Arial" charset="0"/>
              </a:rPr>
              <a:t>Hieraus hat sich </a:t>
            </a:r>
            <a:r>
              <a:rPr lang="de-DE" altLang="de-DE" sz="2400" dirty="0" smtClean="0">
                <a:solidFill>
                  <a:schemeClr val="tx1"/>
                </a:solidFill>
                <a:latin typeface="Arial" charset="0"/>
              </a:rPr>
              <a:t>auch eine </a:t>
            </a:r>
            <a:r>
              <a:rPr lang="de-DE" altLang="de-DE" sz="2400" dirty="0" smtClean="0">
                <a:solidFill>
                  <a:schemeClr val="tx1"/>
                </a:solidFill>
                <a:latin typeface="Arial" charset="0"/>
              </a:rPr>
              <a:t>Spezialisierung auf die Gläubigervertretung bei </a:t>
            </a:r>
            <a:r>
              <a:rPr lang="de-DE" altLang="de-DE" sz="2400" dirty="0" smtClean="0">
                <a:solidFill>
                  <a:schemeClr val="tx1"/>
                </a:solidFill>
                <a:latin typeface="Arial" charset="0"/>
              </a:rPr>
              <a:t>Insolvenzanfechtung </a:t>
            </a:r>
            <a:r>
              <a:rPr lang="de-DE" altLang="de-DE" sz="2400" dirty="0" smtClean="0">
                <a:solidFill>
                  <a:schemeClr val="tx1"/>
                </a:solidFill>
                <a:latin typeface="Arial" charset="0"/>
              </a:rPr>
              <a:t>herausgebildet.</a:t>
            </a:r>
            <a:endParaRPr lang="de-DE" altLang="de-DE" sz="2400" dirty="0">
              <a:solidFill>
                <a:schemeClr val="tx1"/>
              </a:solidFill>
              <a:latin typeface="Arial" charset="0"/>
            </a:endParaRPr>
          </a:p>
        </p:txBody>
      </p:sp>
    </p:spTree>
    <p:extLst>
      <p:ext uri="{BB962C8B-B14F-4D97-AF65-F5344CB8AC3E}">
        <p14:creationId xmlns:p14="http://schemas.microsoft.com/office/powerpoint/2010/main" val="194866281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40</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Vergleich  Ziffer 20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876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Der Vergleich muss mit allen Gläubigern abgeschlossen werden</a:t>
            </a:r>
          </a:p>
          <a:p>
            <a:pPr>
              <a:spcBef>
                <a:spcPct val="50000"/>
              </a:spcBef>
              <a:buFont typeface="Wingdings" pitchFamily="2" charset="2"/>
              <a:buChar char="Ø"/>
            </a:pPr>
            <a:r>
              <a:rPr lang="de-DE" altLang="de-DE" sz="2400" dirty="0"/>
              <a:t>Der Händler darf gegenüber anderen Gläubigern nicht unangemessen benachteiligt werden. Sachliche Unterschiede gehen also zwischen Gruppen, aber innerhalb der Gruppe gleich.</a:t>
            </a:r>
          </a:p>
          <a:p>
            <a:pPr>
              <a:spcBef>
                <a:spcPct val="50000"/>
              </a:spcBef>
              <a:buFont typeface="Wingdings" pitchFamily="2" charset="2"/>
              <a:buChar char="Ø"/>
            </a:pPr>
            <a:r>
              <a:rPr lang="de-DE" altLang="de-DE" sz="2400" dirty="0"/>
              <a:t>Anwendungsfall dürfte in der Regel der Insolvenzabgeltungsvergleich sein.</a:t>
            </a:r>
          </a:p>
          <a:p>
            <a:pPr>
              <a:spcBef>
                <a:spcPct val="50000"/>
              </a:spcBef>
              <a:buFont typeface="Wingdings" pitchFamily="2" charset="2"/>
              <a:buChar char="Ø"/>
            </a:pPr>
            <a:r>
              <a:rPr lang="de-DE" altLang="de-DE" sz="2400" dirty="0"/>
              <a:t>Erstattung dann nur für den Rest.</a:t>
            </a:r>
          </a:p>
          <a:p>
            <a:pPr>
              <a:spcBef>
                <a:spcPct val="50000"/>
              </a:spcBef>
              <a:buFontTx/>
              <a:buNone/>
            </a:pPr>
            <a:endParaRPr lang="de-DE" altLang="de-DE" sz="2400" dirty="0">
              <a:latin typeface="Arial" charset="0"/>
              <a:cs typeface="Arial" charset="0"/>
            </a:endParaRPr>
          </a:p>
        </p:txBody>
      </p:sp>
    </p:spTree>
    <p:extLst>
      <p:ext uri="{BB962C8B-B14F-4D97-AF65-F5344CB8AC3E}">
        <p14:creationId xmlns:p14="http://schemas.microsoft.com/office/powerpoint/2010/main" val="6868827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2996952"/>
            <a:ext cx="7560000" cy="64633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3600" b="1" dirty="0" smtClean="0"/>
              <a:t>Mahnsystem</a:t>
            </a:r>
            <a:endParaRPr lang="de-DE" altLang="de-DE" sz="3600" dirty="0"/>
          </a:p>
        </p:txBody>
      </p:sp>
    </p:spTree>
    <p:extLst>
      <p:ext uri="{BB962C8B-B14F-4D97-AF65-F5344CB8AC3E}">
        <p14:creationId xmlns:p14="http://schemas.microsoft.com/office/powerpoint/2010/main" val="353306738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42</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Mahnsystem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81697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Der BFH definierte in einem Urteil ein Mahnsystem in der Vergangenheit:</a:t>
            </a:r>
          </a:p>
          <a:p>
            <a:pPr marL="361950" lvl="1" indent="0">
              <a:spcBef>
                <a:spcPct val="50000"/>
              </a:spcBef>
              <a:buNone/>
            </a:pPr>
            <a:r>
              <a:rPr lang="de-DE" altLang="de-DE" sz="2400" i="1" dirty="0">
                <a:latin typeface="Arial" charset="0"/>
                <a:cs typeface="Times New Roman" charset="0"/>
              </a:rPr>
              <a:t>Eine Fälligkeit des Zahlungsanspruchs </a:t>
            </a:r>
            <a:r>
              <a:rPr lang="de-DE" altLang="de-DE" sz="2400" i="1" dirty="0">
                <a:solidFill>
                  <a:srgbClr val="C00000"/>
                </a:solidFill>
                <a:latin typeface="Arial" charset="0"/>
                <a:cs typeface="Times New Roman" charset="0"/>
              </a:rPr>
              <a:t>20 Tage </a:t>
            </a:r>
            <a:r>
              <a:rPr lang="de-DE" altLang="de-DE" sz="2400" i="1" dirty="0">
                <a:latin typeface="Arial" charset="0"/>
                <a:cs typeface="Times New Roman" charset="0"/>
              </a:rPr>
              <a:t>nach Lieferung bei </a:t>
            </a:r>
            <a:r>
              <a:rPr lang="de-DE" altLang="de-DE" sz="2400" i="1" dirty="0">
                <a:solidFill>
                  <a:srgbClr val="C00000"/>
                </a:solidFill>
                <a:latin typeface="Arial" charset="0"/>
                <a:cs typeface="Times New Roman" charset="0"/>
              </a:rPr>
              <a:t>gleichzeitigem Verzugseintritt </a:t>
            </a:r>
            <a:r>
              <a:rPr lang="de-DE" altLang="de-DE" sz="2400" i="1" dirty="0">
                <a:latin typeface="Arial" charset="0"/>
                <a:cs typeface="Times New Roman" charset="0"/>
              </a:rPr>
              <a:t>im Falle der Nichtzahlung (§ 284 Abs. 2 Satz 1 BGB), ein abgestuftes System einer 1. und </a:t>
            </a:r>
            <a:br>
              <a:rPr lang="de-DE" altLang="de-DE" sz="2400" i="1" dirty="0">
                <a:latin typeface="Arial" charset="0"/>
                <a:cs typeface="Times New Roman" charset="0"/>
              </a:rPr>
            </a:br>
            <a:r>
              <a:rPr lang="de-DE" altLang="de-DE" sz="2400" i="1" dirty="0">
                <a:latin typeface="Arial" charset="0"/>
                <a:cs typeface="Times New Roman" charset="0"/>
              </a:rPr>
              <a:t>2. “Mahnung", die dann lediglich noch die Funktion von Zahlungserinnerungen hätten, und eine </a:t>
            </a:r>
            <a:br>
              <a:rPr lang="de-DE" altLang="de-DE" sz="2400" i="1" dirty="0">
                <a:latin typeface="Arial" charset="0"/>
                <a:cs typeface="Times New Roman" charset="0"/>
              </a:rPr>
            </a:br>
            <a:r>
              <a:rPr lang="de-DE" altLang="de-DE" sz="2400" i="1" dirty="0">
                <a:solidFill>
                  <a:srgbClr val="C00000"/>
                </a:solidFill>
                <a:latin typeface="Arial" charset="0"/>
                <a:cs typeface="Times New Roman" charset="0"/>
              </a:rPr>
              <a:t>3. Mahnung am 34. Tag nach Fälligkeit </a:t>
            </a:r>
            <a:r>
              <a:rPr lang="de-DE" altLang="de-DE" sz="2400" i="1" dirty="0">
                <a:latin typeface="Arial" charset="0"/>
                <a:cs typeface="Times New Roman" charset="0"/>
              </a:rPr>
              <a:t>mit der Fristsetzung, Zahlungseingang innerhalb von 3 Tagen, denn ansonsten die gerichtliche Geltend-machung erfolgt, wäre wohl hinzunehmen. </a:t>
            </a:r>
          </a:p>
          <a:p>
            <a:pPr>
              <a:spcBef>
                <a:spcPct val="50000"/>
              </a:spcBef>
              <a:buFont typeface="Wingdings" pitchFamily="2" charset="2"/>
              <a:buChar char="Ø"/>
            </a:pPr>
            <a:endParaRPr lang="de-DE" altLang="de-DE" sz="2400" dirty="0" smtClean="0"/>
          </a:p>
          <a:p>
            <a:pPr>
              <a:spcBef>
                <a:spcPct val="50000"/>
              </a:spcBef>
              <a:buFont typeface="Wingdings" pitchFamily="2" charset="2"/>
              <a:buChar char="Ø"/>
            </a:pPr>
            <a:endParaRPr lang="de-DE" altLang="de-DE" sz="2400" dirty="0"/>
          </a:p>
        </p:txBody>
      </p:sp>
    </p:spTree>
    <p:extLst>
      <p:ext uri="{BB962C8B-B14F-4D97-AF65-F5344CB8AC3E}">
        <p14:creationId xmlns:p14="http://schemas.microsoft.com/office/powerpoint/2010/main" val="53241768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43</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Erste Mahnung  Ziffer 30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Die Rechtsprechung der </a:t>
            </a:r>
            <a:r>
              <a:rPr lang="de-DE" altLang="de-DE" sz="2400" dirty="0" err="1" smtClean="0"/>
              <a:t>Instanzgerichte</a:t>
            </a:r>
            <a:r>
              <a:rPr lang="de-DE" altLang="de-DE" sz="2400" dirty="0" smtClean="0"/>
              <a:t> hat sich davon wegentwickelt. </a:t>
            </a:r>
          </a:p>
          <a:p>
            <a:pPr>
              <a:spcBef>
                <a:spcPct val="50000"/>
              </a:spcBef>
              <a:buFont typeface="Wingdings" pitchFamily="2" charset="2"/>
              <a:buChar char="Ø"/>
            </a:pPr>
            <a:r>
              <a:rPr lang="de-DE" altLang="de-DE" sz="2400" dirty="0" smtClean="0"/>
              <a:t>Die Auffassungen der Hauptzollämter gehen auch zunehmend vom BFH weg.</a:t>
            </a:r>
          </a:p>
          <a:p>
            <a:pPr>
              <a:spcBef>
                <a:spcPct val="50000"/>
              </a:spcBef>
              <a:buFont typeface="Wingdings" pitchFamily="2" charset="2"/>
              <a:buChar char="Ø"/>
            </a:pPr>
            <a:r>
              <a:rPr lang="de-DE" altLang="de-DE" sz="2400" dirty="0" smtClean="0"/>
              <a:t>Was die Ausführungen beim BFH der „Fälligkeit mit sofortigem Verzugseintritt“ sagen sollen, ist unklar. </a:t>
            </a:r>
            <a:r>
              <a:rPr lang="de-DE" altLang="de-DE" sz="2400" dirty="0" smtClean="0"/>
              <a:t>War eine </a:t>
            </a:r>
            <a:r>
              <a:rPr lang="de-DE" altLang="de-DE" sz="2400" dirty="0" err="1" smtClean="0"/>
              <a:t>Besonder-heit</a:t>
            </a:r>
            <a:r>
              <a:rPr lang="de-DE" altLang="de-DE" sz="2400" dirty="0" smtClean="0"/>
              <a:t> in den AGB, die nicht allgemein ist.</a:t>
            </a:r>
            <a:endParaRPr lang="de-DE" altLang="de-DE" sz="2400" dirty="0"/>
          </a:p>
          <a:p>
            <a:pPr>
              <a:spcBef>
                <a:spcPct val="50000"/>
              </a:spcBef>
              <a:buFont typeface="Wingdings" pitchFamily="2" charset="2"/>
              <a:buChar char="Ø"/>
            </a:pPr>
            <a:r>
              <a:rPr lang="de-DE" altLang="de-DE" sz="2400" dirty="0" smtClean="0"/>
              <a:t>Meines Erachtens ändert dies am Mahnsystem nichts.</a:t>
            </a:r>
          </a:p>
          <a:p>
            <a:pPr>
              <a:spcBef>
                <a:spcPct val="50000"/>
              </a:spcBef>
              <a:buFont typeface="Wingdings" pitchFamily="2" charset="2"/>
              <a:buChar char="Ø"/>
            </a:pPr>
            <a:r>
              <a:rPr lang="de-DE" altLang="de-DE" sz="2400" dirty="0" smtClean="0"/>
              <a:t>Die „DV-Zahlungsausfall“ geht noch weiter:</a:t>
            </a:r>
          </a:p>
        </p:txBody>
      </p:sp>
    </p:spTree>
    <p:extLst>
      <p:ext uri="{BB962C8B-B14F-4D97-AF65-F5344CB8AC3E}">
        <p14:creationId xmlns:p14="http://schemas.microsoft.com/office/powerpoint/2010/main" val="11752435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44</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Erste Mahnung  Ziffer 30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507831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Die erste Mahnung hat </a:t>
            </a:r>
            <a:r>
              <a:rPr lang="de-DE" altLang="de-DE" sz="2400" b="1" dirty="0"/>
              <a:t>unverzüglich (ohne schuldhaftes Zögern) </a:t>
            </a:r>
            <a:r>
              <a:rPr lang="de-DE" altLang="de-DE" sz="2400" dirty="0"/>
              <a:t>nach Fälligkeit zu erfolgen.</a:t>
            </a:r>
          </a:p>
          <a:p>
            <a:pPr>
              <a:spcBef>
                <a:spcPct val="50000"/>
              </a:spcBef>
              <a:buFont typeface="Wingdings" pitchFamily="2" charset="2"/>
              <a:buChar char="Ø"/>
            </a:pPr>
            <a:r>
              <a:rPr lang="de-DE" altLang="de-DE" sz="2400" dirty="0"/>
              <a:t>Das ist neu und kritisch. Bisher war dies nicht so problematisiert worden. Einige HZA haben sich darauf berufen, die erste Mahnung müsse binnen einer Woche erfolgen (angeblich FG Freiburg nach 6 Tagen, wo jedoch im Urteil etwas von 12 Tagen steht; wohl richtig FG Düsseldorf mit einer Woche)</a:t>
            </a:r>
            <a:br>
              <a:rPr lang="de-DE" altLang="de-DE" sz="2400" dirty="0"/>
            </a:br>
            <a:r>
              <a:rPr lang="de-DE" altLang="de-DE" sz="2400" dirty="0"/>
              <a:t>„</a:t>
            </a:r>
            <a:r>
              <a:rPr lang="de-DE" altLang="de-DE" sz="2400" b="1" dirty="0"/>
              <a:t>unverzüglich“ </a:t>
            </a:r>
            <a:r>
              <a:rPr lang="de-DE" altLang="de-DE" sz="2400" dirty="0"/>
              <a:t>wäre früher (drei bis vier Tage)!</a:t>
            </a:r>
          </a:p>
        </p:txBody>
      </p:sp>
    </p:spTree>
    <p:extLst>
      <p:ext uri="{BB962C8B-B14F-4D97-AF65-F5344CB8AC3E}">
        <p14:creationId xmlns:p14="http://schemas.microsoft.com/office/powerpoint/2010/main" val="18743157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45</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Erste Mahnung  Ziffer 30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101566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Das FG Neustadt führt am 28.04.2016 aus:</a:t>
            </a:r>
          </a:p>
          <a:p>
            <a:pPr>
              <a:spcBef>
                <a:spcPct val="50000"/>
              </a:spcBef>
              <a:buFont typeface="Wingdings" pitchFamily="2" charset="2"/>
              <a:buChar char="Ø"/>
            </a:pPr>
            <a:endParaRPr lang="de-DE" altLang="de-DE" sz="2400" dirty="0" smtClean="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76872"/>
            <a:ext cx="8892480" cy="2786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408772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46</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Erste Mahnung  Ziffer 30</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78565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Ebenso hat eine Mahnung unverzüglich nach Rücklastschrift zu erfolgen.</a:t>
            </a:r>
          </a:p>
          <a:p>
            <a:pPr>
              <a:spcBef>
                <a:spcPct val="50000"/>
              </a:spcBef>
              <a:buFont typeface="Wingdings" pitchFamily="2" charset="2"/>
              <a:buChar char="Ø"/>
            </a:pPr>
            <a:r>
              <a:rPr lang="de-DE" altLang="de-DE" sz="2400" dirty="0"/>
              <a:t>Hierdurch wird dann auch sehr früh der Verzug herbeigeführt, an den der BFH wiederum ausdrücklich Folgen im Rahmen der </a:t>
            </a:r>
            <a:r>
              <a:rPr lang="de-DE" altLang="de-DE" sz="2400" dirty="0" smtClean="0"/>
              <a:t>Forderungsüberwachung </a:t>
            </a:r>
            <a:r>
              <a:rPr lang="de-DE" altLang="de-DE" sz="2400" dirty="0"/>
              <a:t>formuliert (s.u.)</a:t>
            </a:r>
          </a:p>
          <a:p>
            <a:pPr>
              <a:spcBef>
                <a:spcPct val="50000"/>
              </a:spcBef>
              <a:buFont typeface="Wingdings" pitchFamily="2" charset="2"/>
              <a:buChar char="Ø"/>
            </a:pPr>
            <a:r>
              <a:rPr lang="de-DE" altLang="de-DE" sz="2400" dirty="0"/>
              <a:t>Bei </a:t>
            </a:r>
            <a:r>
              <a:rPr lang="de-DE" altLang="de-DE" sz="2400" dirty="0" err="1"/>
              <a:t>Rücklast</a:t>
            </a:r>
            <a:r>
              <a:rPr lang="de-DE" altLang="de-DE" sz="2400" dirty="0"/>
              <a:t> erfolgt die Mahnung sowieso in der Regel sofort (mündliche bitte </a:t>
            </a:r>
            <a:r>
              <a:rPr lang="de-DE" altLang="de-DE" sz="2400" dirty="0" err="1"/>
              <a:t>dokumen</a:t>
            </a:r>
            <a:r>
              <a:rPr lang="de-DE" altLang="de-DE" sz="2400" dirty="0"/>
              <a:t>-tieren) und der Verzug tritt auch sofort ein.</a:t>
            </a:r>
          </a:p>
        </p:txBody>
      </p:sp>
    </p:spTree>
    <p:extLst>
      <p:ext uri="{BB962C8B-B14F-4D97-AF65-F5344CB8AC3E}">
        <p14:creationId xmlns:p14="http://schemas.microsoft.com/office/powerpoint/2010/main" val="9396622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47</a:t>
            </a:fld>
            <a:endParaRPr lang="de-DE"/>
          </a:p>
        </p:txBody>
      </p:sp>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Entscheidende </a:t>
            </a:r>
            <a:r>
              <a:rPr lang="de-DE" sz="3000" b="1" smtClean="0">
                <a:solidFill>
                  <a:srgbClr val="0000CC"/>
                </a:solidFill>
              </a:rPr>
              <a:t>Mahnung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0000"/>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Die entscheidende Mahnung unter Fristsetzung (ausdrückliches Datum) hat zu erfolgen und aus dieser muss hervorgehen, dass nach Verstreichen der Zahlungsfrist die Forderung unabweislich rechtshängig gemacht wird.</a:t>
            </a:r>
          </a:p>
          <a:p>
            <a:pPr>
              <a:spcBef>
                <a:spcPct val="50000"/>
              </a:spcBef>
              <a:buFont typeface="Wingdings" pitchFamily="2" charset="2"/>
              <a:buChar char="Ø"/>
            </a:pPr>
            <a:r>
              <a:rPr lang="de-DE" altLang="de-DE" sz="2400" dirty="0"/>
              <a:t>Diese Entscheidende Mahnung muss im System so ergehen, dass spätestens zwei Monate nach der ältesten offenen Lieferung die gerichtliche Geltendmachung erfolgt.</a:t>
            </a:r>
          </a:p>
        </p:txBody>
      </p:sp>
    </p:spTree>
    <p:extLst>
      <p:ext uri="{BB962C8B-B14F-4D97-AF65-F5344CB8AC3E}">
        <p14:creationId xmlns:p14="http://schemas.microsoft.com/office/powerpoint/2010/main" val="23660745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48</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smtClean="0">
                <a:solidFill>
                  <a:srgbClr val="0000CC"/>
                </a:solidFill>
              </a:rPr>
              <a:t>Erste Mahnung mit Androhung gerichtlicher Schritte Ziffer </a:t>
            </a:r>
            <a:r>
              <a:rPr lang="de-DE" sz="3000" b="1" dirty="0" smtClean="0">
                <a:solidFill>
                  <a:srgbClr val="0000CC"/>
                </a:solidFill>
              </a:rPr>
              <a:t>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26876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FG Neustadt 28.04.2016:</a:t>
            </a:r>
            <a:endParaRPr lang="de-DE" altLang="de-DE" sz="2400" dirty="0"/>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0" y="1772816"/>
            <a:ext cx="8891440" cy="1727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043104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49</a:t>
            </a:fld>
            <a:endParaRPr lang="de-DE"/>
          </a:p>
        </p:txBody>
      </p:sp>
      <p:sp>
        <p:nvSpPr>
          <p:cNvPr id="2" name="Titel 1"/>
          <p:cNvSpPr>
            <a:spLocks noGrp="1"/>
          </p:cNvSpPr>
          <p:nvPr>
            <p:ph type="title"/>
          </p:nvPr>
        </p:nvSpPr>
        <p:spPr>
          <a:xfrm>
            <a:off x="2123728" y="346646"/>
            <a:ext cx="6563072" cy="562074"/>
          </a:xfrm>
        </p:spPr>
        <p:txBody>
          <a:bodyPr>
            <a:noAutofit/>
          </a:bodyPr>
          <a:lstStyle/>
          <a:p>
            <a:r>
              <a:rPr lang="de-DE" sz="3000" b="1" dirty="0" smtClean="0">
                <a:solidFill>
                  <a:srgbClr val="0000CC"/>
                </a:solidFill>
              </a:rPr>
              <a:t>Verkürzung des Mahnsystems durch gerichtliche Verfolgung  Ziffer 31</a:t>
            </a:r>
            <a:endParaRPr lang="de-DE" sz="3000" b="1" dirty="0">
              <a:solidFill>
                <a:srgbClr val="0000CC"/>
              </a:solidFill>
            </a:endParaRPr>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0011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000" b="1" dirty="0"/>
          </a:p>
        </p:txBody>
      </p:sp>
      <p:sp>
        <p:nvSpPr>
          <p:cNvPr id="11" name="Text Box 5"/>
          <p:cNvSpPr txBox="1">
            <a:spLocks noChangeArrowheads="1"/>
          </p:cNvSpPr>
          <p:nvPr/>
        </p:nvSpPr>
        <p:spPr bwMode="auto">
          <a:xfrm>
            <a:off x="1080000" y="1628800"/>
            <a:ext cx="7560000" cy="212365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sz="2400" dirty="0"/>
              <a:t>Die gerichtliche Verfolgung hat sich unmittelbar an die Frist in der Entscheidenden Mahnung anzuschließen.</a:t>
            </a:r>
          </a:p>
          <a:p>
            <a:pPr>
              <a:spcBef>
                <a:spcPct val="50000"/>
              </a:spcBef>
              <a:buFont typeface="Wingdings" pitchFamily="2" charset="2"/>
              <a:buChar char="Ø"/>
            </a:pPr>
            <a:r>
              <a:rPr lang="de-DE" altLang="de-DE" sz="2400" dirty="0" smtClean="0"/>
              <a:t>Durch </a:t>
            </a:r>
            <a:r>
              <a:rPr lang="de-DE" altLang="de-DE" sz="2400" dirty="0"/>
              <a:t>gerichtlichen Mahnbescheid kann der Weg abgekürzt werden</a:t>
            </a:r>
            <a:r>
              <a:rPr lang="de-DE" altLang="de-DE" sz="2400" dirty="0" smtClean="0"/>
              <a:t>.</a:t>
            </a:r>
            <a:endParaRPr lang="de-DE" altLang="de-DE" sz="2400" dirty="0"/>
          </a:p>
        </p:txBody>
      </p:sp>
    </p:spTree>
    <p:extLst>
      <p:ext uri="{BB962C8B-B14F-4D97-AF65-F5344CB8AC3E}">
        <p14:creationId xmlns:p14="http://schemas.microsoft.com/office/powerpoint/2010/main" val="2080482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1029"/>
          <p:cNvSpPr txBox="1">
            <a:spLocks noChangeArrowheads="1"/>
          </p:cNvSpPr>
          <p:nvPr/>
        </p:nvSpPr>
        <p:spPr bwMode="auto">
          <a:xfrm>
            <a:off x="971600" y="2276872"/>
            <a:ext cx="7560000" cy="156966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algn="ctr">
              <a:spcBef>
                <a:spcPct val="50000"/>
              </a:spcBef>
            </a:pPr>
            <a:r>
              <a:rPr lang="de-DE" altLang="de-DE" sz="2400" b="1" dirty="0" smtClean="0">
                <a:latin typeface="Verdana" pitchFamily="34" charset="0"/>
              </a:rPr>
              <a:t>Vorwort</a:t>
            </a:r>
            <a:endParaRPr lang="de-DE" altLang="de-DE" sz="2400" b="1" dirty="0" smtClean="0">
              <a:latin typeface="Verdana" pitchFamily="34" charset="0"/>
            </a:endParaRPr>
          </a:p>
          <a:p>
            <a:pPr marL="0" indent="0" algn="ctr">
              <a:spcBef>
                <a:spcPct val="50000"/>
              </a:spcBef>
            </a:pPr>
            <a:endParaRPr lang="de-DE" altLang="de-DE" sz="2400" b="1" dirty="0" smtClean="0">
              <a:latin typeface="Verdana" pitchFamily="34" charset="0"/>
            </a:endParaRPr>
          </a:p>
          <a:p>
            <a:pPr marL="0" indent="0" algn="ctr">
              <a:spcBef>
                <a:spcPct val="50000"/>
              </a:spcBef>
            </a:pPr>
            <a:r>
              <a:rPr lang="de-DE" altLang="de-DE" sz="2400" b="1" dirty="0" smtClean="0">
                <a:latin typeface="Verdana" pitchFamily="34" charset="0"/>
              </a:rPr>
              <a:t>Zukunft der Energiesteuerentlastung</a:t>
            </a:r>
            <a:endParaRPr lang="de-DE" altLang="de-DE" sz="2400" b="1" dirty="0"/>
          </a:p>
        </p:txBody>
      </p:sp>
    </p:spTree>
    <p:extLst>
      <p:ext uri="{BB962C8B-B14F-4D97-AF65-F5344CB8AC3E}">
        <p14:creationId xmlns:p14="http://schemas.microsoft.com/office/powerpoint/2010/main" val="16944106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4"/>
          <p:cNvSpPr txBox="1">
            <a:spLocks noChangeArrowheads="1"/>
          </p:cNvSpPr>
          <p:nvPr/>
        </p:nvSpPr>
        <p:spPr bwMode="auto">
          <a:xfrm>
            <a:off x="971600" y="2795588"/>
            <a:ext cx="7162800" cy="107791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r>
              <a:rPr lang="de-DE" altLang="de-DE" b="1" dirty="0"/>
              <a:t>Eigentumsvorbehalt und sein Schicksal in der Insolvenz</a:t>
            </a:r>
          </a:p>
        </p:txBody>
      </p:sp>
    </p:spTree>
    <p:extLst>
      <p:ext uri="{BB962C8B-B14F-4D97-AF65-F5344CB8AC3E}">
        <p14:creationId xmlns:p14="http://schemas.microsoft.com/office/powerpoint/2010/main" val="409356618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Eigentumsvorbehaltes  Ziffer 28 f.</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267765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t>§ 60 </a:t>
            </a:r>
            <a:r>
              <a:rPr lang="de-DE" altLang="de-DE" sz="2400" b="1" dirty="0" err="1"/>
              <a:t>EnergieStG</a:t>
            </a:r>
            <a:r>
              <a:rPr lang="de-DE" altLang="de-DE" sz="2400" b="1" dirty="0"/>
              <a:t> und Bundesfinanzhof (BFH):</a:t>
            </a:r>
          </a:p>
          <a:p>
            <a:pPr marL="0" indent="0">
              <a:spcBef>
                <a:spcPct val="50000"/>
              </a:spcBef>
              <a:buFontTx/>
              <a:buNone/>
            </a:pPr>
            <a:r>
              <a:rPr lang="de-DE" altLang="de-DE" sz="2400" b="1" dirty="0"/>
              <a:t>Einfacher Eigentumsvorbehalt genügt.</a:t>
            </a:r>
          </a:p>
          <a:p>
            <a:pPr marL="0" indent="0">
              <a:spcBef>
                <a:spcPct val="50000"/>
              </a:spcBef>
              <a:buFontTx/>
              <a:buNone/>
            </a:pPr>
            <a:r>
              <a:rPr lang="de-DE" altLang="de-DE" sz="2400" b="1" dirty="0"/>
              <a:t>z.B.: </a:t>
            </a:r>
            <a:br>
              <a:rPr lang="de-DE" altLang="de-DE" sz="2400" b="1" dirty="0"/>
            </a:br>
            <a:r>
              <a:rPr lang="de-DE" altLang="de-DE" sz="2400" b="1" dirty="0"/>
              <a:t>„</a:t>
            </a:r>
            <a:r>
              <a:rPr lang="de-DE" altLang="de-DE" sz="2400" b="1" dirty="0">
                <a:solidFill>
                  <a:srgbClr val="FF0000"/>
                </a:solidFill>
              </a:rPr>
              <a:t>Die Ware bleibt bis zur vollständigen Bezahlung in unserem Eigentum.</a:t>
            </a:r>
            <a:r>
              <a:rPr lang="de-DE" altLang="de-DE" sz="2400" b="1" dirty="0"/>
              <a:t>“</a:t>
            </a:r>
            <a:endParaRPr lang="de-DE" altLang="de-DE" sz="2400" dirty="0"/>
          </a:p>
        </p:txBody>
      </p:sp>
    </p:spTree>
    <p:extLst>
      <p:ext uri="{BB962C8B-B14F-4D97-AF65-F5344CB8AC3E}">
        <p14:creationId xmlns:p14="http://schemas.microsoft.com/office/powerpoint/2010/main" val="5836647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Eigentumsvorbehaltes  Ziffer 28 f.</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286232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t>Forderung der Kreditversicherer:</a:t>
            </a:r>
          </a:p>
          <a:p>
            <a:pPr marL="0" indent="0">
              <a:spcBef>
                <a:spcPct val="50000"/>
              </a:spcBef>
              <a:buFontTx/>
              <a:buNone/>
            </a:pPr>
            <a:r>
              <a:rPr lang="de-DE" altLang="de-DE" sz="2400" dirty="0"/>
              <a:t>Eigentumsvorbehalt muss mit seinen Erweiterungsformen vereinbart werden.</a:t>
            </a:r>
          </a:p>
          <a:p>
            <a:pPr marL="0" indent="0">
              <a:spcBef>
                <a:spcPct val="50000"/>
              </a:spcBef>
              <a:buFontTx/>
              <a:buNone/>
            </a:pPr>
            <a:r>
              <a:rPr lang="de-DE" altLang="de-DE" sz="2400" dirty="0"/>
              <a:t>Verschiedene Verträge begnügen sich mit dem „einfachen“ Eigentumsvorbehalt. </a:t>
            </a:r>
          </a:p>
          <a:p>
            <a:pPr marL="0" indent="0">
              <a:spcBef>
                <a:spcPct val="50000"/>
              </a:spcBef>
              <a:buFontTx/>
              <a:buNone/>
            </a:pPr>
            <a:r>
              <a:rPr lang="de-DE" altLang="de-DE" sz="2400" dirty="0"/>
              <a:t>Einige Erweiterungen sind jedoch sinnvoll.</a:t>
            </a:r>
          </a:p>
        </p:txBody>
      </p:sp>
    </p:spTree>
    <p:extLst>
      <p:ext uri="{BB962C8B-B14F-4D97-AF65-F5344CB8AC3E}">
        <p14:creationId xmlns:p14="http://schemas.microsoft.com/office/powerpoint/2010/main" val="349856983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Arten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26297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Einfacher Eigentumsvorbehalt</a:t>
            </a:r>
          </a:p>
          <a:p>
            <a:pPr marL="0" indent="0">
              <a:spcBef>
                <a:spcPct val="50000"/>
              </a:spcBef>
              <a:buFontTx/>
              <a:buNone/>
            </a:pPr>
            <a:r>
              <a:rPr lang="de-DE" altLang="de-DE" sz="2400" dirty="0"/>
              <a:t>„</a:t>
            </a:r>
            <a:r>
              <a:rPr lang="de-DE" altLang="de-DE" sz="2400" dirty="0">
                <a:solidFill>
                  <a:srgbClr val="FF0000"/>
                </a:solidFill>
              </a:rPr>
              <a:t>Die Ware bleibt bis zur vollständigen Bezahlung in unserem Eigentum.</a:t>
            </a:r>
            <a:r>
              <a:rPr lang="de-DE" altLang="de-DE" sz="2400" dirty="0"/>
              <a:t>“</a:t>
            </a:r>
          </a:p>
          <a:p>
            <a:pPr marL="0" indent="0">
              <a:spcBef>
                <a:spcPct val="50000"/>
              </a:spcBef>
              <a:buFontTx/>
              <a:buNone/>
            </a:pPr>
            <a:r>
              <a:rPr lang="de-DE" altLang="de-DE" sz="2400" b="1" dirty="0"/>
              <a:t>Erweiterter Eigentumsvorbehalt </a:t>
            </a:r>
          </a:p>
          <a:p>
            <a:pPr marL="0" indent="0">
              <a:spcBef>
                <a:spcPct val="50000"/>
              </a:spcBef>
              <a:buFontTx/>
              <a:buNone/>
            </a:pPr>
            <a:r>
              <a:rPr lang="de-DE" altLang="de-DE" sz="2400" dirty="0"/>
              <a:t>„</a:t>
            </a:r>
            <a:r>
              <a:rPr lang="de-DE" altLang="de-DE" sz="2400" dirty="0">
                <a:solidFill>
                  <a:srgbClr val="FF0000"/>
                </a:solidFill>
              </a:rPr>
              <a:t>Die Ware bleibt bis zur vollständigen Bezahlung aller Rechnungen  aus der Geschäftsbeziehung in unserem Eigentum.</a:t>
            </a:r>
            <a:r>
              <a:rPr lang="de-DE" altLang="de-DE" sz="2400" dirty="0"/>
              <a:t>“</a:t>
            </a:r>
          </a:p>
          <a:p>
            <a:pPr marL="0" indent="0">
              <a:spcBef>
                <a:spcPct val="50000"/>
              </a:spcBef>
              <a:buFontTx/>
              <a:buNone/>
            </a:pPr>
            <a:r>
              <a:rPr lang="de-DE" altLang="de-DE" sz="2400" b="1" dirty="0"/>
              <a:t>Verarbeitungsklausel</a:t>
            </a:r>
          </a:p>
          <a:p>
            <a:pPr marL="0" indent="0">
              <a:spcBef>
                <a:spcPct val="50000"/>
              </a:spcBef>
              <a:buFontTx/>
              <a:buNone/>
            </a:pPr>
            <a:r>
              <a:rPr lang="de-DE" altLang="de-DE" sz="2400" dirty="0">
                <a:solidFill>
                  <a:srgbClr val="FF0000"/>
                </a:solidFill>
              </a:rPr>
              <a:t>Bei Verarbeitung wird der Verkäufer Eigentümer der hergestellten Sache</a:t>
            </a:r>
          </a:p>
          <a:p>
            <a:pPr marL="0" indent="0">
              <a:spcBef>
                <a:spcPct val="50000"/>
              </a:spcBef>
              <a:buFontTx/>
              <a:buNone/>
            </a:pPr>
            <a:endParaRPr lang="de-DE" altLang="de-DE" sz="2400" dirty="0">
              <a:solidFill>
                <a:srgbClr val="FF0000"/>
              </a:solidFill>
            </a:endParaRPr>
          </a:p>
        </p:txBody>
      </p:sp>
    </p:spTree>
    <p:extLst>
      <p:ext uri="{BB962C8B-B14F-4D97-AF65-F5344CB8AC3E}">
        <p14:creationId xmlns:p14="http://schemas.microsoft.com/office/powerpoint/2010/main" val="30845197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Arten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26297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t>Verlängerter Eigentumsvorbehalt</a:t>
            </a:r>
          </a:p>
          <a:p>
            <a:pPr marL="0" indent="0">
              <a:spcBef>
                <a:spcPct val="50000"/>
              </a:spcBef>
              <a:buFontTx/>
              <a:buNone/>
            </a:pPr>
            <a:r>
              <a:rPr lang="de-DE" altLang="de-DE" sz="2400" dirty="0">
                <a:solidFill>
                  <a:srgbClr val="FF0000"/>
                </a:solidFill>
              </a:rPr>
              <a:t>Käufer hat das Recht zu verkaufen, tritt die Forderung an dem Verkaufserlös aber an Verkäufer ab. </a:t>
            </a:r>
          </a:p>
          <a:p>
            <a:pPr marL="0" indent="0">
              <a:spcBef>
                <a:spcPct val="50000"/>
              </a:spcBef>
              <a:buFontTx/>
              <a:buNone/>
            </a:pPr>
            <a:r>
              <a:rPr lang="de-DE" altLang="de-DE" sz="2400" b="1" dirty="0"/>
              <a:t>Verlängerter Eigentumsvorbehalt – Erstreckung auf Entgelt aus Dienst-</a:t>
            </a:r>
            <a:r>
              <a:rPr lang="de-DE" altLang="de-DE" sz="2400" b="1" dirty="0" err="1"/>
              <a:t>leistungsaufträgen</a:t>
            </a:r>
            <a:endParaRPr lang="de-DE" altLang="de-DE" sz="2400" b="1" dirty="0"/>
          </a:p>
          <a:p>
            <a:pPr marL="0" indent="0">
              <a:spcBef>
                <a:spcPct val="50000"/>
              </a:spcBef>
              <a:buFontTx/>
              <a:buNone/>
            </a:pPr>
            <a:r>
              <a:rPr lang="de-DE" altLang="de-DE" sz="2400" dirty="0">
                <a:solidFill>
                  <a:srgbClr val="FF0000"/>
                </a:solidFill>
              </a:rPr>
              <a:t>Käufer hat das Recht zu verkaufen, tritt die Forderung aus Dienstleistungsverträgen, für die die Ware verwandt wurde aber an Verkäufer ab. </a:t>
            </a:r>
          </a:p>
          <a:p>
            <a:pPr marL="0" indent="0">
              <a:spcBef>
                <a:spcPct val="50000"/>
              </a:spcBef>
              <a:buFontTx/>
              <a:buNone/>
            </a:pPr>
            <a:endParaRPr lang="de-DE" altLang="de-DE" sz="2400" dirty="0">
              <a:solidFill>
                <a:srgbClr val="FF0000"/>
              </a:solidFill>
            </a:endParaRPr>
          </a:p>
        </p:txBody>
      </p:sp>
    </p:spTree>
    <p:extLst>
      <p:ext uri="{BB962C8B-B14F-4D97-AF65-F5344CB8AC3E}">
        <p14:creationId xmlns:p14="http://schemas.microsoft.com/office/powerpoint/2010/main" val="370146263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latin typeface="Arial" charset="0"/>
              </a:rPr>
              <a:t>§ 305 Abs. 2 BGB</a:t>
            </a:r>
          </a:p>
          <a:p>
            <a:pPr marL="0" indent="0">
              <a:spcBef>
                <a:spcPct val="50000"/>
              </a:spcBef>
              <a:buFontTx/>
              <a:buNone/>
            </a:pPr>
            <a:r>
              <a:rPr lang="de-DE" altLang="de-DE" sz="2400" dirty="0">
                <a:latin typeface="Arial" charset="0"/>
              </a:rPr>
              <a:t>Allgemeine Geschäftsbedingungen werden nur dann Bestandteil eines Vertrags, wenn der </a:t>
            </a:r>
            <a:r>
              <a:rPr lang="de-DE" altLang="de-DE" sz="2400" b="1" dirty="0">
                <a:solidFill>
                  <a:srgbClr val="FF0000"/>
                </a:solidFill>
                <a:latin typeface="Arial" charset="0"/>
              </a:rPr>
              <a:t>Verwender bei </a:t>
            </a:r>
            <a:r>
              <a:rPr lang="de-DE" altLang="de-DE" sz="2400" b="1" dirty="0" err="1">
                <a:solidFill>
                  <a:srgbClr val="FF0000"/>
                </a:solidFill>
                <a:latin typeface="Arial" charset="0"/>
              </a:rPr>
              <a:t>Vertragschluss</a:t>
            </a:r>
            <a:endParaRPr lang="de-DE" altLang="de-DE" sz="2400" b="1" dirty="0">
              <a:solidFill>
                <a:srgbClr val="FF0000"/>
              </a:solidFill>
              <a:latin typeface="Arial" charset="0"/>
            </a:endParaRPr>
          </a:p>
          <a:p>
            <a:pPr marL="400050" lvl="2" indent="0">
              <a:spcBef>
                <a:spcPct val="50000"/>
              </a:spcBef>
              <a:buFontTx/>
              <a:buAutoNum type="arabicPeriod"/>
            </a:pPr>
            <a:r>
              <a:rPr lang="de-DE" altLang="de-DE" dirty="0">
                <a:latin typeface="Arial" charset="0"/>
              </a:rPr>
              <a:t>die andere Vertragspartei ausdrücklich oder ... auf sie hinweist und</a:t>
            </a:r>
          </a:p>
          <a:p>
            <a:pPr marL="400050" lvl="2" indent="0">
              <a:spcBef>
                <a:spcPct val="50000"/>
              </a:spcBef>
              <a:buFontTx/>
              <a:buAutoNum type="arabicPeriod"/>
            </a:pPr>
            <a:r>
              <a:rPr lang="de-DE" altLang="de-DE" dirty="0">
                <a:latin typeface="Arial" charset="0"/>
              </a:rPr>
              <a:t>der anderen Vertragspartei die Möglichkeit verschafft, in zumutbarer Weise, die auch ..., von ihrem Inhalt Kenntnis zu nehmen,</a:t>
            </a:r>
          </a:p>
          <a:p>
            <a:pPr marL="0" indent="0">
              <a:spcBef>
                <a:spcPct val="50000"/>
              </a:spcBef>
              <a:buFontTx/>
              <a:buNone/>
            </a:pPr>
            <a:r>
              <a:rPr lang="de-DE" altLang="de-DE" sz="2400" dirty="0">
                <a:latin typeface="Arial" charset="0"/>
              </a:rPr>
              <a:t>und wenn die andere Vertragspartei mit ihrer Geltung einverstanden ist.</a:t>
            </a:r>
          </a:p>
        </p:txBody>
      </p:sp>
    </p:spTree>
    <p:extLst>
      <p:ext uri="{BB962C8B-B14F-4D97-AF65-F5344CB8AC3E}">
        <p14:creationId xmlns:p14="http://schemas.microsoft.com/office/powerpoint/2010/main" val="364058243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56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1" name="Text Box 5"/>
          <p:cNvSpPr txBox="1">
            <a:spLocks noChangeArrowheads="1"/>
          </p:cNvSpPr>
          <p:nvPr/>
        </p:nvSpPr>
        <p:spPr bwMode="auto">
          <a:xfrm>
            <a:off x="942192" y="1637903"/>
            <a:ext cx="7239000" cy="7016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000">
                <a:latin typeface="Arial" charset="0"/>
              </a:rPr>
              <a:t>		Auftrags-</a:t>
            </a:r>
            <a:br>
              <a:rPr lang="de-DE" altLang="de-DE" sz="2000">
                <a:latin typeface="Arial" charset="0"/>
              </a:rPr>
            </a:br>
            <a:r>
              <a:rPr lang="de-DE" altLang="de-DE" sz="2000">
                <a:latin typeface="Arial" charset="0"/>
              </a:rPr>
              <a:t> Telefonat 	bestätigung	Lieferung	Rechnung</a:t>
            </a:r>
          </a:p>
        </p:txBody>
      </p:sp>
      <p:sp>
        <p:nvSpPr>
          <p:cNvPr id="12" name="Line 7"/>
          <p:cNvSpPr>
            <a:spLocks noChangeShapeType="1"/>
          </p:cNvSpPr>
          <p:nvPr/>
        </p:nvSpPr>
        <p:spPr bwMode="auto">
          <a:xfrm>
            <a:off x="942192" y="2704703"/>
            <a:ext cx="7239000" cy="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nvGrpSpPr>
          <p:cNvPr id="13" name="Group 17"/>
          <p:cNvGrpSpPr>
            <a:grpSpLocks/>
          </p:cNvGrpSpPr>
          <p:nvPr/>
        </p:nvGrpSpPr>
        <p:grpSpPr bwMode="auto">
          <a:xfrm>
            <a:off x="1246992" y="2752328"/>
            <a:ext cx="2667000" cy="1828800"/>
            <a:chOff x="1392" y="1872"/>
            <a:chExt cx="1680" cy="1152"/>
          </a:xfrm>
        </p:grpSpPr>
        <p:sp>
          <p:nvSpPr>
            <p:cNvPr id="14" name="Text Box 9"/>
            <p:cNvSpPr txBox="1">
              <a:spLocks noChangeArrowheads="1"/>
            </p:cNvSpPr>
            <p:nvPr/>
          </p:nvSpPr>
          <p:spPr bwMode="auto">
            <a:xfrm>
              <a:off x="1392" y="2774"/>
              <a:ext cx="1680" cy="2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000" b="1">
                  <a:latin typeface="Arial" charset="0"/>
                </a:rPr>
                <a:t>Vertragsschluss ?</a:t>
              </a:r>
            </a:p>
          </p:txBody>
        </p:sp>
        <p:grpSp>
          <p:nvGrpSpPr>
            <p:cNvPr id="15" name="Group 13"/>
            <p:cNvGrpSpPr>
              <a:grpSpLocks/>
            </p:cNvGrpSpPr>
            <p:nvPr/>
          </p:nvGrpSpPr>
          <p:grpSpPr bwMode="auto">
            <a:xfrm>
              <a:off x="1680" y="1872"/>
              <a:ext cx="1056" cy="816"/>
              <a:chOff x="1680" y="1872"/>
              <a:chExt cx="1056" cy="816"/>
            </a:xfrm>
          </p:grpSpPr>
          <p:sp>
            <p:nvSpPr>
              <p:cNvPr id="16" name="Line 10"/>
              <p:cNvSpPr>
                <a:spLocks noChangeShapeType="1"/>
              </p:cNvSpPr>
              <p:nvPr/>
            </p:nvSpPr>
            <p:spPr bwMode="auto">
              <a:xfrm flipH="1" flipV="1">
                <a:off x="1680" y="1872"/>
                <a:ext cx="480" cy="816"/>
              </a:xfrm>
              <a:prstGeom prst="line">
                <a:avLst/>
              </a:prstGeom>
              <a:noFill/>
              <a:ln w="76200">
                <a:solidFill>
                  <a:srgbClr val="0033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17" name="Line 11"/>
              <p:cNvSpPr>
                <a:spLocks noChangeShapeType="1"/>
              </p:cNvSpPr>
              <p:nvPr/>
            </p:nvSpPr>
            <p:spPr bwMode="auto">
              <a:xfrm flipV="1">
                <a:off x="2160" y="1872"/>
                <a:ext cx="576" cy="816"/>
              </a:xfrm>
              <a:prstGeom prst="line">
                <a:avLst/>
              </a:prstGeom>
              <a:noFill/>
              <a:ln w="76200">
                <a:solidFill>
                  <a:srgbClr val="0033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grpSp>
      <p:grpSp>
        <p:nvGrpSpPr>
          <p:cNvPr id="18" name="Group 18"/>
          <p:cNvGrpSpPr>
            <a:grpSpLocks/>
          </p:cNvGrpSpPr>
          <p:nvPr/>
        </p:nvGrpSpPr>
        <p:grpSpPr bwMode="auto">
          <a:xfrm>
            <a:off x="4904592" y="2752328"/>
            <a:ext cx="2667000" cy="1828800"/>
            <a:chOff x="3696" y="1872"/>
            <a:chExt cx="1680" cy="1152"/>
          </a:xfrm>
        </p:grpSpPr>
        <p:sp>
          <p:nvSpPr>
            <p:cNvPr id="19" name="Text Box 12"/>
            <p:cNvSpPr txBox="1">
              <a:spLocks noChangeArrowheads="1"/>
            </p:cNvSpPr>
            <p:nvPr/>
          </p:nvSpPr>
          <p:spPr bwMode="auto">
            <a:xfrm>
              <a:off x="3696" y="2774"/>
              <a:ext cx="1680" cy="2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lgn="ctr">
                <a:spcBef>
                  <a:spcPct val="50000"/>
                </a:spcBef>
                <a:buFontTx/>
                <a:buNone/>
              </a:pPr>
              <a:r>
                <a:rPr lang="de-DE" altLang="de-DE" sz="2000" b="1">
                  <a:latin typeface="Arial" charset="0"/>
                </a:rPr>
                <a:t>AGB ?</a:t>
              </a:r>
            </a:p>
          </p:txBody>
        </p:sp>
        <p:grpSp>
          <p:nvGrpSpPr>
            <p:cNvPr id="20" name="Group 14"/>
            <p:cNvGrpSpPr>
              <a:grpSpLocks/>
            </p:cNvGrpSpPr>
            <p:nvPr/>
          </p:nvGrpSpPr>
          <p:grpSpPr bwMode="auto">
            <a:xfrm>
              <a:off x="3984" y="1872"/>
              <a:ext cx="1056" cy="816"/>
              <a:chOff x="1680" y="1872"/>
              <a:chExt cx="1056" cy="816"/>
            </a:xfrm>
          </p:grpSpPr>
          <p:sp>
            <p:nvSpPr>
              <p:cNvPr id="21" name="Line 15"/>
              <p:cNvSpPr>
                <a:spLocks noChangeShapeType="1"/>
              </p:cNvSpPr>
              <p:nvPr/>
            </p:nvSpPr>
            <p:spPr bwMode="auto">
              <a:xfrm flipH="1" flipV="1">
                <a:off x="1680" y="1872"/>
                <a:ext cx="480" cy="816"/>
              </a:xfrm>
              <a:prstGeom prst="line">
                <a:avLst/>
              </a:prstGeom>
              <a:noFill/>
              <a:ln w="762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2" name="Line 16"/>
              <p:cNvSpPr>
                <a:spLocks noChangeShapeType="1"/>
              </p:cNvSpPr>
              <p:nvPr/>
            </p:nvSpPr>
            <p:spPr bwMode="auto">
              <a:xfrm flipV="1">
                <a:off x="2160" y="1872"/>
                <a:ext cx="576" cy="816"/>
              </a:xfrm>
              <a:prstGeom prst="line">
                <a:avLst/>
              </a:prstGeom>
              <a:noFill/>
              <a:ln w="76200">
                <a:solidFill>
                  <a:srgbClr val="008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grpSp>
      </p:grpSp>
      <p:sp>
        <p:nvSpPr>
          <p:cNvPr id="23" name="Titel 1"/>
          <p:cNvSpPr txBox="1">
            <a:spLocks/>
          </p:cNvSpPr>
          <p:nvPr/>
        </p:nvSpPr>
        <p:spPr>
          <a:xfrm>
            <a:off x="2123728" y="274638"/>
            <a:ext cx="6563072" cy="56207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sz="3000" b="1" dirty="0" smtClean="0">
                <a:solidFill>
                  <a:srgbClr val="0000CC"/>
                </a:solidFill>
              </a:rPr>
              <a:t>Vereinbarung des Eigentumsvorbehaltes</a:t>
            </a:r>
            <a:endParaRPr lang="de-DE" sz="3000" b="1" dirty="0">
              <a:solidFill>
                <a:srgbClr val="0000CC"/>
              </a:solidFill>
            </a:endParaRPr>
          </a:p>
        </p:txBody>
      </p:sp>
    </p:spTree>
    <p:extLst>
      <p:ext uri="{BB962C8B-B14F-4D97-AF65-F5344CB8AC3E}">
        <p14:creationId xmlns:p14="http://schemas.microsoft.com/office/powerpoint/2010/main" val="410005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i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ox(i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ox(in)">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Eigentumsvorbehalt in AGB</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52431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t>Allgemeine Geschäftsbedingungen sind sinnvoll. Sie regeln noch viel mehr – zugunsten Ihres Unternehmens.</a:t>
            </a:r>
          </a:p>
          <a:p>
            <a:pPr marL="0" indent="0">
              <a:spcBef>
                <a:spcPct val="50000"/>
              </a:spcBef>
              <a:buFontTx/>
              <a:buNone/>
            </a:pPr>
            <a:r>
              <a:rPr lang="de-DE" altLang="de-DE" sz="2400" b="1" dirty="0"/>
              <a:t>Problem: </a:t>
            </a:r>
          </a:p>
          <a:p>
            <a:pPr marL="0" indent="0">
              <a:spcBef>
                <a:spcPct val="50000"/>
              </a:spcBef>
              <a:buFontTx/>
              <a:buNone/>
            </a:pPr>
            <a:r>
              <a:rPr lang="de-DE" altLang="de-DE" sz="2400" dirty="0"/>
              <a:t>Die Vereinbarung ist nicht immer so leicht </a:t>
            </a:r>
            <a:r>
              <a:rPr lang="de-DE" altLang="de-DE" sz="2400" dirty="0" smtClean="0"/>
              <a:t>durchzusetzen </a:t>
            </a:r>
            <a:r>
              <a:rPr lang="de-DE" altLang="de-DE" sz="2400" dirty="0"/>
              <a:t>und wird bisweilen auch verweigert.</a:t>
            </a:r>
          </a:p>
          <a:p>
            <a:pPr marL="0" indent="0">
              <a:spcBef>
                <a:spcPct val="50000"/>
              </a:spcBef>
              <a:buFontTx/>
              <a:buNone/>
            </a:pPr>
            <a:r>
              <a:rPr lang="de-DE" altLang="de-DE" sz="2400" b="1" dirty="0"/>
              <a:t>Im Anlagenband:</a:t>
            </a:r>
          </a:p>
          <a:p>
            <a:pPr marL="0" indent="0">
              <a:spcBef>
                <a:spcPct val="50000"/>
              </a:spcBef>
              <a:buFontTx/>
              <a:buNone/>
            </a:pPr>
            <a:r>
              <a:rPr lang="de-DE" altLang="de-DE" sz="2400" dirty="0"/>
              <a:t>Muster-AGB für den Mineralölhandel </a:t>
            </a:r>
            <a:r>
              <a:rPr lang="de-DE" altLang="de-DE" sz="2400" dirty="0" smtClean="0"/>
              <a:t>können zur Verfügung gestellt werden.</a:t>
            </a:r>
            <a:endParaRPr lang="de-DE" altLang="de-DE" sz="2400" dirty="0"/>
          </a:p>
        </p:txBody>
      </p:sp>
    </p:spTree>
    <p:extLst>
      <p:ext uri="{BB962C8B-B14F-4D97-AF65-F5344CB8AC3E}">
        <p14:creationId xmlns:p14="http://schemas.microsoft.com/office/powerpoint/2010/main" val="128302899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04698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rPr>
              <a:t>§ 305 Abs. 3 BGB</a:t>
            </a:r>
          </a:p>
          <a:p>
            <a:pPr>
              <a:spcBef>
                <a:spcPct val="50000"/>
              </a:spcBef>
              <a:buFontTx/>
              <a:buNone/>
            </a:pPr>
            <a:endParaRPr lang="de-DE" altLang="de-DE" sz="2400" dirty="0">
              <a:latin typeface="Arial" charset="0"/>
            </a:endParaRPr>
          </a:p>
          <a:p>
            <a:pPr marL="0" indent="0">
              <a:spcBef>
                <a:spcPct val="50000"/>
              </a:spcBef>
              <a:buFontTx/>
              <a:buNone/>
            </a:pPr>
            <a:r>
              <a:rPr lang="de-DE" altLang="de-DE" sz="2400" dirty="0">
                <a:latin typeface="Arial" charset="0"/>
              </a:rPr>
              <a:t>Die Vertragsparteien können für eine bestimmte Art von Rechtsgeschäften die Geltung bestimmter Allgemeiner Geschäftsbedingungen unter Beachtung der in Absatz 2 bezeichneten Erfordernisse </a:t>
            </a:r>
            <a:r>
              <a:rPr lang="de-DE" altLang="de-DE" sz="2400" b="1" dirty="0">
                <a:solidFill>
                  <a:srgbClr val="FF0000"/>
                </a:solidFill>
                <a:latin typeface="Arial" charset="0"/>
              </a:rPr>
              <a:t>im Voraus </a:t>
            </a:r>
            <a:r>
              <a:rPr lang="de-DE" altLang="de-DE" sz="2400" dirty="0">
                <a:latin typeface="Arial" charset="0"/>
              </a:rPr>
              <a:t>vereinbaren.</a:t>
            </a:r>
          </a:p>
        </p:txBody>
      </p:sp>
    </p:spTree>
    <p:extLst>
      <p:ext uri="{BB962C8B-B14F-4D97-AF65-F5344CB8AC3E}">
        <p14:creationId xmlns:p14="http://schemas.microsoft.com/office/powerpoint/2010/main" val="32391673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59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anose="05000000000000000000" pitchFamily="2" charset="2"/>
              <a:buChar char="Ø"/>
            </a:pPr>
            <a:r>
              <a:rPr lang="de-DE" altLang="de-DE" sz="2400" dirty="0"/>
              <a:t>Bestätigung der AGB oder des isolierten Eigentumsvorbehalts im voraus.</a:t>
            </a:r>
          </a:p>
          <a:p>
            <a:pPr>
              <a:spcBef>
                <a:spcPct val="50000"/>
              </a:spcBef>
              <a:buFont typeface="Wingdings" panose="05000000000000000000" pitchFamily="2" charset="2"/>
              <a:buChar char="Ø"/>
            </a:pPr>
            <a:r>
              <a:rPr lang="de-DE" altLang="de-DE" sz="2400" dirty="0"/>
              <a:t>Bestätigung entsprechend abheften beim Kunden.</a:t>
            </a:r>
          </a:p>
          <a:p>
            <a:pPr>
              <a:spcBef>
                <a:spcPct val="50000"/>
              </a:spcBef>
              <a:buFont typeface="Wingdings" panose="05000000000000000000" pitchFamily="2" charset="2"/>
              <a:buChar char="Ø"/>
            </a:pPr>
            <a:r>
              <a:rPr lang="de-DE" altLang="de-DE" sz="2400" dirty="0"/>
              <a:t>Bei Altkunden nacharbeiten und anschreiben.</a:t>
            </a:r>
          </a:p>
          <a:p>
            <a:pPr>
              <a:spcBef>
                <a:spcPct val="50000"/>
              </a:spcBef>
              <a:buFont typeface="Wingdings" panose="05000000000000000000" pitchFamily="2" charset="2"/>
              <a:buChar char="Ø"/>
            </a:pPr>
            <a:r>
              <a:rPr lang="de-DE" altLang="de-DE" sz="2400" dirty="0"/>
              <a:t>Bei Neukunden die unterschriebenen AGB oder den isolierten Eigentumsvorbehalt zur Belieferungsbedingung machen.</a:t>
            </a:r>
          </a:p>
        </p:txBody>
      </p:sp>
    </p:spTree>
    <p:extLst>
      <p:ext uri="{BB962C8B-B14F-4D97-AF65-F5344CB8AC3E}">
        <p14:creationId xmlns:p14="http://schemas.microsoft.com/office/powerpoint/2010/main" val="35285533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1167457" y="1052736"/>
            <a:ext cx="7292975" cy="5262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marL="0" indent="0">
              <a:spcBef>
                <a:spcPct val="50000"/>
              </a:spcBef>
              <a:buNone/>
            </a:pPr>
            <a:r>
              <a:rPr lang="de-DE" altLang="de-DE" sz="2400" dirty="0" smtClean="0">
                <a:solidFill>
                  <a:schemeClr val="tx1"/>
                </a:solidFill>
                <a:latin typeface="Arial" charset="0"/>
              </a:rPr>
              <a:t>Im Diskussionsentwurf zur Steuerermäßigung von Autogas fand sich unter Ziffer 33 der lapidare Satz:</a:t>
            </a:r>
          </a:p>
          <a:p>
            <a:pPr marL="0" indent="0">
              <a:spcBef>
                <a:spcPct val="50000"/>
              </a:spcBef>
              <a:buNone/>
            </a:pPr>
            <a:r>
              <a:rPr lang="de-DE" altLang="de-DE" sz="2400" dirty="0" smtClean="0">
                <a:solidFill>
                  <a:srgbClr val="FF0000"/>
                </a:solidFill>
                <a:latin typeface="Arial" charset="0"/>
              </a:rPr>
              <a:t>„§ 60 </a:t>
            </a:r>
            <a:r>
              <a:rPr lang="de-DE" altLang="de-DE" sz="2400" dirty="0" err="1" smtClean="0">
                <a:solidFill>
                  <a:srgbClr val="FF0000"/>
                </a:solidFill>
                <a:latin typeface="Arial" charset="0"/>
              </a:rPr>
              <a:t>EnergieStG</a:t>
            </a:r>
            <a:r>
              <a:rPr lang="de-DE" altLang="de-DE" sz="2400" dirty="0" smtClean="0">
                <a:solidFill>
                  <a:srgbClr val="FF0000"/>
                </a:solidFill>
                <a:latin typeface="Arial" charset="0"/>
              </a:rPr>
              <a:t> wird aufgehoben.“</a:t>
            </a:r>
          </a:p>
          <a:p>
            <a:pPr marL="0" indent="0">
              <a:spcBef>
                <a:spcPct val="50000"/>
              </a:spcBef>
              <a:buNone/>
            </a:pPr>
            <a:r>
              <a:rPr lang="de-DE" altLang="de-DE" sz="2400" dirty="0" smtClean="0">
                <a:solidFill>
                  <a:schemeClr val="tx1"/>
                </a:solidFill>
                <a:latin typeface="Arial" charset="0"/>
              </a:rPr>
              <a:t>Die Begründung war:</a:t>
            </a:r>
          </a:p>
          <a:p>
            <a:pPr marL="0" indent="0">
              <a:spcBef>
                <a:spcPct val="50000"/>
              </a:spcBef>
              <a:buNone/>
            </a:pPr>
            <a:r>
              <a:rPr lang="de-DE" sz="2400" dirty="0" smtClean="0">
                <a:solidFill>
                  <a:srgbClr val="FF0000"/>
                </a:solidFill>
                <a:latin typeface="Arial" charset="0"/>
              </a:rPr>
              <a:t>„Die </a:t>
            </a:r>
            <a:r>
              <a:rPr lang="de-DE" sz="2400" dirty="0">
                <a:solidFill>
                  <a:srgbClr val="FF0000"/>
                </a:solidFill>
                <a:latin typeface="Arial" charset="0"/>
              </a:rPr>
              <a:t>Steuerentlastung ist unionsrechtskonform zurückzuführen und im </a:t>
            </a:r>
            <a:r>
              <a:rPr lang="de-DE" sz="2400" dirty="0" err="1">
                <a:solidFill>
                  <a:srgbClr val="FF0000"/>
                </a:solidFill>
                <a:latin typeface="Arial" charset="0"/>
              </a:rPr>
              <a:t>Energiesteuerge</a:t>
            </a:r>
            <a:r>
              <a:rPr lang="de-DE" sz="2400" dirty="0">
                <a:solidFill>
                  <a:srgbClr val="FF0000"/>
                </a:solidFill>
                <a:latin typeface="Arial" charset="0"/>
              </a:rPr>
              <a:t>-setz zu streichen. Den betroffenen Unternehmen bleibt es damit unbenommen, im Rah-</a:t>
            </a:r>
            <a:r>
              <a:rPr lang="de-DE" sz="2400" dirty="0" err="1">
                <a:solidFill>
                  <a:srgbClr val="FF0000"/>
                </a:solidFill>
                <a:latin typeface="Arial" charset="0"/>
              </a:rPr>
              <a:t>men</a:t>
            </a:r>
            <a:r>
              <a:rPr lang="de-DE" sz="2400" dirty="0">
                <a:solidFill>
                  <a:srgbClr val="FF0000"/>
                </a:solidFill>
                <a:latin typeface="Arial" charset="0"/>
              </a:rPr>
              <a:t> der allgemeinen Billigkeitsgrundsätze (§ 227 AO) Hilfe zu </a:t>
            </a:r>
            <a:r>
              <a:rPr lang="de-DE" sz="2400" dirty="0" smtClean="0">
                <a:solidFill>
                  <a:srgbClr val="FF0000"/>
                </a:solidFill>
                <a:latin typeface="Arial" charset="0"/>
              </a:rPr>
              <a:t>beanspruchen.“</a:t>
            </a:r>
            <a:endParaRPr lang="de-DE" sz="2400" dirty="0"/>
          </a:p>
          <a:p>
            <a:pPr marL="0" indent="0">
              <a:spcBef>
                <a:spcPct val="50000"/>
              </a:spcBef>
              <a:buNone/>
            </a:pPr>
            <a:r>
              <a:rPr lang="de-DE" altLang="de-DE" sz="2400" dirty="0" smtClean="0">
                <a:solidFill>
                  <a:schemeClr val="tx1"/>
                </a:solidFill>
                <a:latin typeface="Arial" charset="0"/>
              </a:rPr>
              <a:t>Das BMF ist der Auffassung, es handele sich um eine Beihilfe.</a:t>
            </a:r>
            <a:endParaRPr lang="de-DE" altLang="de-DE" sz="2400" dirty="0">
              <a:solidFill>
                <a:schemeClr val="tx1"/>
              </a:solidFill>
              <a:latin typeface="Arial" charset="0"/>
            </a:endParaRPr>
          </a:p>
        </p:txBody>
      </p:sp>
    </p:spTree>
    <p:extLst>
      <p:ext uri="{BB962C8B-B14F-4D97-AF65-F5344CB8AC3E}">
        <p14:creationId xmlns:p14="http://schemas.microsoft.com/office/powerpoint/2010/main" val="389214115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latin typeface="Arial" charset="0"/>
              </a:rPr>
              <a:t>Auf den Rechnungen auf der Rückseite abdrucken. </a:t>
            </a:r>
            <a:r>
              <a:rPr lang="de-DE" altLang="de-DE" sz="2400" b="1" dirty="0">
                <a:latin typeface="Arial" charset="0"/>
              </a:rPr>
              <a:t>Aber:</a:t>
            </a:r>
          </a:p>
          <a:p>
            <a:pPr lvl="1">
              <a:spcBef>
                <a:spcPct val="50000"/>
              </a:spcBef>
              <a:buFont typeface="Wingdings" panose="05000000000000000000" pitchFamily="2" charset="2"/>
              <a:buChar char="Ø"/>
            </a:pPr>
            <a:r>
              <a:rPr lang="de-DE" altLang="de-DE" sz="2400" dirty="0">
                <a:latin typeface="Arial" charset="0"/>
              </a:rPr>
              <a:t>Auf der Vorderseite muss ein </a:t>
            </a:r>
            <a:r>
              <a:rPr lang="de-DE" altLang="de-DE" sz="2400" b="1" dirty="0">
                <a:solidFill>
                  <a:srgbClr val="FF0000"/>
                </a:solidFill>
                <a:latin typeface="Arial" charset="0"/>
              </a:rPr>
              <a:t>deutlicher, hervorgehobener</a:t>
            </a:r>
            <a:r>
              <a:rPr lang="de-DE" altLang="de-DE" sz="2400" dirty="0">
                <a:latin typeface="Arial" charset="0"/>
              </a:rPr>
              <a:t> (halbfett, Farbe) Hinweis auf die AGB auf der Rückseite enthalten sein.</a:t>
            </a:r>
          </a:p>
          <a:p>
            <a:pPr lvl="1">
              <a:spcBef>
                <a:spcPct val="50000"/>
              </a:spcBef>
              <a:buFont typeface="Wingdings" panose="05000000000000000000" pitchFamily="2" charset="2"/>
              <a:buChar char="Ø"/>
            </a:pPr>
            <a:r>
              <a:rPr lang="de-DE" altLang="de-DE" sz="2400" dirty="0">
                <a:latin typeface="Arial" charset="0"/>
              </a:rPr>
              <a:t>Dies gilt nur, wenn in einem </a:t>
            </a:r>
            <a:r>
              <a:rPr lang="de-DE" altLang="de-DE" sz="2400" b="1" dirty="0">
                <a:solidFill>
                  <a:srgbClr val="FF0000"/>
                </a:solidFill>
                <a:latin typeface="Arial" charset="0"/>
              </a:rPr>
              <a:t>halben Jahr mindestens 5 Rechnungen</a:t>
            </a:r>
            <a:r>
              <a:rPr lang="de-DE" altLang="de-DE" sz="2400" dirty="0">
                <a:latin typeface="Arial" charset="0"/>
              </a:rPr>
              <a:t> so gestellt wurden und der Kunde nicht widersprochen hat.</a:t>
            </a:r>
          </a:p>
        </p:txBody>
      </p:sp>
    </p:spTree>
    <p:extLst>
      <p:ext uri="{BB962C8B-B14F-4D97-AF65-F5344CB8AC3E}">
        <p14:creationId xmlns:p14="http://schemas.microsoft.com/office/powerpoint/2010/main" val="51846168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89364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rPr>
              <a:t>Problem: </a:t>
            </a:r>
          </a:p>
          <a:p>
            <a:pPr lvl="1">
              <a:spcBef>
                <a:spcPct val="50000"/>
              </a:spcBef>
            </a:pPr>
            <a:r>
              <a:rPr lang="de-DE" altLang="de-DE" sz="2400" dirty="0">
                <a:latin typeface="Arial" charset="0"/>
              </a:rPr>
              <a:t>Diskussionsbedarf bzw. –</a:t>
            </a:r>
            <a:r>
              <a:rPr lang="de-DE" altLang="de-DE" sz="2400" dirty="0" err="1">
                <a:latin typeface="Arial" charset="0"/>
              </a:rPr>
              <a:t>möglichkeit</a:t>
            </a:r>
            <a:r>
              <a:rPr lang="de-DE" altLang="de-DE" sz="2400" dirty="0">
                <a:latin typeface="Arial" charset="0"/>
              </a:rPr>
              <a:t> für das Hauptzollamt, an dem „hervorgehoben“ anzugreifen.</a:t>
            </a:r>
          </a:p>
          <a:p>
            <a:pPr>
              <a:spcBef>
                <a:spcPct val="50000"/>
              </a:spcBef>
              <a:buFontTx/>
              <a:buNone/>
            </a:pPr>
            <a:r>
              <a:rPr lang="de-DE" altLang="de-DE" sz="2400" b="1" dirty="0">
                <a:latin typeface="Arial" charset="0"/>
              </a:rPr>
              <a:t>Besser:</a:t>
            </a:r>
          </a:p>
          <a:p>
            <a:pPr lvl="1">
              <a:spcBef>
                <a:spcPct val="50000"/>
              </a:spcBef>
            </a:pPr>
            <a:r>
              <a:rPr lang="de-DE" altLang="de-DE" sz="2400" dirty="0">
                <a:latin typeface="Arial" charset="0"/>
              </a:rPr>
              <a:t>Auf den Rechnungen immer gleich beides schreiben:</a:t>
            </a:r>
          </a:p>
          <a:p>
            <a:pPr lvl="1">
              <a:spcBef>
                <a:spcPct val="50000"/>
              </a:spcBef>
              <a:buFontTx/>
              <a:buNone/>
            </a:pPr>
            <a:r>
              <a:rPr lang="de-DE" altLang="de-DE" sz="2400" dirty="0">
                <a:latin typeface="Arial" charset="0"/>
              </a:rPr>
              <a:t>„ </a:t>
            </a:r>
            <a:r>
              <a:rPr lang="de-DE" altLang="de-DE" sz="2400" dirty="0">
                <a:solidFill>
                  <a:srgbClr val="FF0000"/>
                </a:solidFill>
              </a:rPr>
              <a:t>Die Ware bleibt bis zur vollständigen Bezahlung in unserem Eigentum und wir liefern zu den umseitig widergegebenen AGB.</a:t>
            </a:r>
            <a:r>
              <a:rPr lang="de-DE" altLang="de-DE" sz="2400" dirty="0"/>
              <a:t>“</a:t>
            </a:r>
            <a:endParaRPr lang="de-DE" altLang="de-DE" sz="2400" dirty="0">
              <a:latin typeface="Arial" charset="0"/>
            </a:endParaRPr>
          </a:p>
        </p:txBody>
      </p:sp>
    </p:spTree>
    <p:extLst>
      <p:ext uri="{BB962C8B-B14F-4D97-AF65-F5344CB8AC3E}">
        <p14:creationId xmlns:p14="http://schemas.microsoft.com/office/powerpoint/2010/main" val="33888157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41632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latin typeface="Arial" charset="0"/>
              </a:rPr>
              <a:t>Problem: </a:t>
            </a:r>
          </a:p>
          <a:p>
            <a:pPr marL="0" lvl="1" indent="0">
              <a:spcBef>
                <a:spcPct val="50000"/>
              </a:spcBef>
              <a:buNone/>
            </a:pPr>
            <a:r>
              <a:rPr lang="de-DE" altLang="de-DE" sz="2400" dirty="0" smtClean="0">
                <a:latin typeface="Arial" charset="0"/>
              </a:rPr>
              <a:t>Was</a:t>
            </a:r>
            <a:r>
              <a:rPr lang="de-DE" altLang="de-DE" sz="2400" dirty="0">
                <a:latin typeface="Arial" charset="0"/>
              </a:rPr>
              <a:t>, wenn nach </a:t>
            </a:r>
            <a:r>
              <a:rPr lang="de-DE" altLang="de-DE" sz="2400" dirty="0" smtClean="0">
                <a:latin typeface="Arial" charset="0"/>
              </a:rPr>
              <a:t>der zweiten Lieferung </a:t>
            </a:r>
            <a:r>
              <a:rPr lang="de-DE" altLang="de-DE" sz="2400" dirty="0">
                <a:latin typeface="Arial" charset="0"/>
              </a:rPr>
              <a:t>die Forderung ausfällt?</a:t>
            </a:r>
          </a:p>
          <a:p>
            <a:pPr marL="0" indent="0">
              <a:spcBef>
                <a:spcPct val="50000"/>
              </a:spcBef>
              <a:buFontTx/>
              <a:buNone/>
            </a:pPr>
            <a:endParaRPr lang="de-DE" altLang="de-DE" sz="2400" b="1" dirty="0">
              <a:solidFill>
                <a:srgbClr val="FF0000"/>
              </a:solidFill>
              <a:latin typeface="Arial" charset="0"/>
            </a:endParaRPr>
          </a:p>
          <a:p>
            <a:pPr marL="0" indent="0" algn="ctr">
              <a:spcBef>
                <a:spcPct val="50000"/>
              </a:spcBef>
              <a:buFontTx/>
              <a:buNone/>
            </a:pPr>
            <a:r>
              <a:rPr lang="de-DE" altLang="de-DE" sz="2400" b="1" dirty="0">
                <a:solidFill>
                  <a:srgbClr val="FF0000"/>
                </a:solidFill>
                <a:latin typeface="Arial" charset="0"/>
              </a:rPr>
              <a:t>Deshalb ist die dokumentierte Zustimmung immer zu bevorzugen.</a:t>
            </a:r>
          </a:p>
          <a:p>
            <a:pPr marL="0" lvl="1" indent="0">
              <a:spcBef>
                <a:spcPct val="50000"/>
              </a:spcBef>
            </a:pPr>
            <a:endParaRPr lang="de-DE" altLang="de-DE" sz="2400" dirty="0">
              <a:latin typeface="Arial" charset="0"/>
            </a:endParaRPr>
          </a:p>
        </p:txBody>
      </p:sp>
    </p:spTree>
    <p:extLst>
      <p:ext uri="{BB962C8B-B14F-4D97-AF65-F5344CB8AC3E}">
        <p14:creationId xmlns:p14="http://schemas.microsoft.com/office/powerpoint/2010/main" val="21615382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dirty="0">
                <a:latin typeface="Arial" charset="0"/>
              </a:rPr>
              <a:t>Eigentumsvorbehalt oder die AGB ergeben sich aus dem Lieferschein.</a:t>
            </a:r>
          </a:p>
          <a:p>
            <a:pPr marL="0" indent="0">
              <a:spcBef>
                <a:spcPct val="50000"/>
              </a:spcBef>
              <a:buFontTx/>
              <a:buNone/>
            </a:pPr>
            <a:r>
              <a:rPr lang="de-DE" altLang="de-DE" sz="2400" b="1" dirty="0">
                <a:latin typeface="Arial" charset="0"/>
              </a:rPr>
              <a:t>Problem: </a:t>
            </a:r>
          </a:p>
          <a:p>
            <a:pPr marL="400050" lvl="2" indent="0">
              <a:spcBef>
                <a:spcPct val="50000"/>
              </a:spcBef>
            </a:pPr>
            <a:r>
              <a:rPr lang="de-DE" altLang="de-DE" dirty="0">
                <a:latin typeface="Arial" charset="0"/>
              </a:rPr>
              <a:t>BFH akzeptiert dies nur dann, wenn der Lieferschein von einer vertretungs-berechtigten Person abgezeichnet wurde (also Inhaber oder Geschäftsführer)</a:t>
            </a:r>
          </a:p>
          <a:p>
            <a:pPr marL="0" lvl="1" indent="0">
              <a:spcBef>
                <a:spcPct val="50000"/>
              </a:spcBef>
            </a:pPr>
            <a:endParaRPr lang="de-DE" altLang="de-DE" sz="2400" dirty="0">
              <a:latin typeface="Arial" charset="0"/>
            </a:endParaRPr>
          </a:p>
          <a:p>
            <a:pPr marL="0" indent="0" algn="ctr">
              <a:spcBef>
                <a:spcPct val="50000"/>
              </a:spcBef>
              <a:buFontTx/>
              <a:buNone/>
            </a:pPr>
            <a:r>
              <a:rPr lang="de-DE" altLang="de-DE" sz="2400" b="1" dirty="0">
                <a:solidFill>
                  <a:srgbClr val="FF0000"/>
                </a:solidFill>
                <a:latin typeface="Arial" charset="0"/>
              </a:rPr>
              <a:t>UNTAUGLICH !!!!!</a:t>
            </a:r>
          </a:p>
        </p:txBody>
      </p:sp>
    </p:spTree>
    <p:extLst>
      <p:ext uri="{BB962C8B-B14F-4D97-AF65-F5344CB8AC3E}">
        <p14:creationId xmlns:p14="http://schemas.microsoft.com/office/powerpoint/2010/main" val="2867696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rPr>
              <a:t>Wenn nicht zurückgeschickt wird: </a:t>
            </a:r>
          </a:p>
          <a:p>
            <a:pPr lvl="1">
              <a:spcBef>
                <a:spcPct val="50000"/>
              </a:spcBef>
            </a:pPr>
            <a:r>
              <a:rPr lang="de-DE" altLang="de-DE" sz="2400" dirty="0">
                <a:latin typeface="Arial" charset="0"/>
              </a:rPr>
              <a:t>Die HZA akzeptieren die sogenannte kaufmännische Bestätigung</a:t>
            </a:r>
          </a:p>
          <a:p>
            <a:pPr>
              <a:spcBef>
                <a:spcPct val="50000"/>
              </a:spcBef>
              <a:buFontTx/>
              <a:buNone/>
            </a:pPr>
            <a:r>
              <a:rPr lang="de-DE" altLang="de-DE" sz="2400" b="1" dirty="0">
                <a:latin typeface="Arial" charset="0"/>
              </a:rPr>
              <a:t>Diese einfach versuchen:</a:t>
            </a:r>
          </a:p>
          <a:p>
            <a:pPr lvl="1">
              <a:spcBef>
                <a:spcPct val="50000"/>
              </a:spcBef>
            </a:pPr>
            <a:r>
              <a:rPr lang="de-DE" altLang="de-DE" sz="2400" dirty="0">
                <a:latin typeface="Arial" charset="0"/>
              </a:rPr>
              <a:t>„</a:t>
            </a:r>
            <a:r>
              <a:rPr lang="de-DE" altLang="de-DE" sz="2400" dirty="0">
                <a:solidFill>
                  <a:srgbClr val="FF0000"/>
                </a:solidFill>
                <a:latin typeface="Arial" charset="0"/>
              </a:rPr>
              <a:t>Wir kommen zurück auf die Gespräche und die geführte Korrespondenz und bestätigen, dass die Belieferungen auf Grundlage unserer Allgemeinen Geschäftsbedingungen und insbesondere unter Eigentumsvorbehalt erfolgen werden.</a:t>
            </a:r>
            <a:r>
              <a:rPr lang="de-DE" altLang="de-DE" sz="2400" dirty="0">
                <a:latin typeface="Arial" charset="0"/>
              </a:rPr>
              <a:t>“</a:t>
            </a:r>
          </a:p>
        </p:txBody>
      </p:sp>
    </p:spTree>
    <p:extLst>
      <p:ext uri="{BB962C8B-B14F-4D97-AF65-F5344CB8AC3E}">
        <p14:creationId xmlns:p14="http://schemas.microsoft.com/office/powerpoint/2010/main" val="1381047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Vereinbarung des Eigentumsvorbehaltes</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rPr>
              <a:t>Empfehlung: </a:t>
            </a:r>
          </a:p>
          <a:p>
            <a:pPr>
              <a:spcBef>
                <a:spcPct val="50000"/>
              </a:spcBef>
              <a:buFont typeface="Wingdings" panose="05000000000000000000" pitchFamily="2" charset="2"/>
              <a:buChar char="Ø"/>
            </a:pPr>
            <a:r>
              <a:rPr lang="de-DE" altLang="de-DE" sz="2400" dirty="0">
                <a:latin typeface="Arial" charset="0"/>
              </a:rPr>
              <a:t>Vorherige Vereinbarung - notfalls mit kaufmännischem Bestätigungsschreiben</a:t>
            </a:r>
          </a:p>
          <a:p>
            <a:pPr>
              <a:spcBef>
                <a:spcPct val="50000"/>
              </a:spcBef>
              <a:buFont typeface="Wingdings" panose="05000000000000000000" pitchFamily="2" charset="2"/>
              <a:buChar char="Ø"/>
            </a:pPr>
            <a:r>
              <a:rPr lang="de-DE" altLang="de-DE" sz="2400" dirty="0">
                <a:latin typeface="Arial" charset="0"/>
              </a:rPr>
              <a:t>Text auf der Rechnung (halbfett), dass Eigentumsvorbehalt und umseitige AGB</a:t>
            </a:r>
          </a:p>
          <a:p>
            <a:pPr>
              <a:spcBef>
                <a:spcPct val="50000"/>
              </a:spcBef>
              <a:buFont typeface="Wingdings" panose="05000000000000000000" pitchFamily="2" charset="2"/>
              <a:buChar char="Ø"/>
            </a:pPr>
            <a:r>
              <a:rPr lang="de-DE" altLang="de-DE" sz="2400" dirty="0">
                <a:latin typeface="Arial" charset="0"/>
              </a:rPr>
              <a:t>In den umseitigen AGB auf den Rechnungen den Eigentumsvorbehalt erweitert im Sinne der Warenkreditversicherung aufnehmen</a:t>
            </a:r>
            <a:r>
              <a:rPr lang="de-DE" altLang="de-DE" sz="2400" dirty="0" smtClean="0">
                <a:latin typeface="Arial" charset="0"/>
              </a:rPr>
              <a:t>.</a:t>
            </a:r>
            <a:endParaRPr lang="de-DE" altLang="de-DE" sz="2400" dirty="0">
              <a:latin typeface="Arial" charset="0"/>
            </a:endParaRPr>
          </a:p>
          <a:p>
            <a:pPr>
              <a:spcBef>
                <a:spcPct val="50000"/>
              </a:spcBef>
              <a:buFont typeface="Wingdings" panose="05000000000000000000" pitchFamily="2" charset="2"/>
              <a:buChar char="Ø"/>
            </a:pPr>
            <a:r>
              <a:rPr lang="de-DE" altLang="de-DE" sz="2400" dirty="0" smtClean="0">
                <a:latin typeface="Arial" charset="0"/>
              </a:rPr>
              <a:t>Aufnahme der AGB in Tankkartenverträge</a:t>
            </a:r>
            <a:endParaRPr lang="de-DE" altLang="de-DE" sz="2400" dirty="0">
              <a:latin typeface="Arial" charset="0"/>
            </a:endParaRPr>
          </a:p>
        </p:txBody>
      </p:sp>
    </p:spTree>
    <p:extLst>
      <p:ext uri="{BB962C8B-B14F-4D97-AF65-F5344CB8AC3E}">
        <p14:creationId xmlns:p14="http://schemas.microsoft.com/office/powerpoint/2010/main" val="382088344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Dokumentation des EV</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rPr>
              <a:t>Vorherige Zustimmung:</a:t>
            </a:r>
          </a:p>
          <a:p>
            <a:pPr lvl="1">
              <a:spcBef>
                <a:spcPct val="50000"/>
              </a:spcBef>
              <a:buFont typeface="Wingdings" panose="05000000000000000000" pitchFamily="2" charset="2"/>
              <a:buChar char="Ø"/>
            </a:pPr>
            <a:r>
              <a:rPr lang="de-DE" altLang="de-DE" sz="2400" dirty="0">
                <a:latin typeface="Arial" charset="0"/>
              </a:rPr>
              <a:t>abheften</a:t>
            </a:r>
          </a:p>
          <a:p>
            <a:pPr>
              <a:spcBef>
                <a:spcPct val="50000"/>
              </a:spcBef>
              <a:buFontTx/>
              <a:buNone/>
            </a:pPr>
            <a:r>
              <a:rPr lang="de-DE" altLang="de-DE" sz="2400" b="1" dirty="0">
                <a:latin typeface="Arial" charset="0"/>
              </a:rPr>
              <a:t>Anschreiben an Kunden bei dem die AGB dabei sind: </a:t>
            </a:r>
          </a:p>
          <a:p>
            <a:pPr lvl="1">
              <a:spcBef>
                <a:spcPct val="50000"/>
              </a:spcBef>
              <a:buFont typeface="Wingdings" panose="05000000000000000000" pitchFamily="2" charset="2"/>
              <a:buChar char="Ø"/>
            </a:pPr>
            <a:r>
              <a:rPr lang="de-DE" altLang="de-DE" sz="2400" dirty="0">
                <a:latin typeface="Arial" charset="0"/>
              </a:rPr>
              <a:t>im System dokumentieren oder so aufschreiben</a:t>
            </a:r>
          </a:p>
          <a:p>
            <a:pPr lvl="1">
              <a:spcBef>
                <a:spcPct val="50000"/>
              </a:spcBef>
              <a:buFont typeface="Wingdings" panose="05000000000000000000" pitchFamily="2" charset="2"/>
              <a:buChar char="Ø"/>
            </a:pPr>
            <a:r>
              <a:rPr lang="de-DE" altLang="de-DE" sz="2400" dirty="0">
                <a:latin typeface="Arial" charset="0"/>
              </a:rPr>
              <a:t>Versand dokumentieren durch Faxbestätigung oder zumindest Notiz, dass versandt und immer die AGB beigelegt </a:t>
            </a:r>
            <a:r>
              <a:rPr lang="de-DE" altLang="de-DE" sz="2400" dirty="0" smtClean="0">
                <a:latin typeface="Arial" charset="0"/>
              </a:rPr>
              <a:t>wurden</a:t>
            </a:r>
          </a:p>
          <a:p>
            <a:pPr lvl="1">
              <a:spcBef>
                <a:spcPct val="50000"/>
              </a:spcBef>
              <a:buFont typeface="Wingdings" panose="05000000000000000000" pitchFamily="2" charset="2"/>
              <a:buChar char="Ø"/>
            </a:pPr>
            <a:r>
              <a:rPr lang="de-DE" altLang="de-DE" sz="2400" dirty="0" smtClean="0">
                <a:latin typeface="Arial" charset="0"/>
              </a:rPr>
              <a:t>Einbeziehung der Vereinbarung der AGB in den SEPA – Mandaten </a:t>
            </a:r>
            <a:endParaRPr lang="de-DE" altLang="de-DE" sz="2400" dirty="0">
              <a:latin typeface="Arial" charset="0"/>
            </a:endParaRPr>
          </a:p>
        </p:txBody>
      </p:sp>
    </p:spTree>
    <p:extLst>
      <p:ext uri="{BB962C8B-B14F-4D97-AF65-F5344CB8AC3E}">
        <p14:creationId xmlns:p14="http://schemas.microsoft.com/office/powerpoint/2010/main" val="269221481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Geltung des Eigentumsvorbehalt</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484198"/>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pPr>
            <a:r>
              <a:rPr lang="de-DE" altLang="de-DE" sz="2400" dirty="0" smtClean="0"/>
              <a:t>In einer aktuellen Entscheidung des FG Hamburg vom 27.01.2014 wurde entschieden, dass eine nicht wirksame Vereinbarung des Eigentumsvorbehaltes nicht schädlich sei, da im gewerblichen Mineralölhandel die </a:t>
            </a:r>
            <a:r>
              <a:rPr lang="de-DE" altLang="de-DE" sz="2400" dirty="0" err="1" smtClean="0"/>
              <a:t>Einbe</a:t>
            </a:r>
            <a:r>
              <a:rPr lang="de-DE" altLang="de-DE" sz="2400" dirty="0" smtClean="0"/>
              <a:t>-ziehung der AGB und zumindest des einfachen Eigentumsvorbehaltes daraus als branchen-üblich anzusehen ist und dieser „per se“ gilt.</a:t>
            </a:r>
          </a:p>
          <a:p>
            <a:pPr>
              <a:spcBef>
                <a:spcPct val="50000"/>
              </a:spcBef>
              <a:buFont typeface="Wingdings" pitchFamily="2" charset="2"/>
              <a:buChar char="Ø"/>
            </a:pPr>
            <a:r>
              <a:rPr lang="de-DE" altLang="de-DE" sz="2400" b="1" dirty="0" smtClean="0">
                <a:solidFill>
                  <a:srgbClr val="FF0000"/>
                </a:solidFill>
              </a:rPr>
              <a:t>Aber:</a:t>
            </a:r>
            <a:endParaRPr lang="de-DE" altLang="de-DE" sz="2400" b="1" dirty="0">
              <a:solidFill>
                <a:srgbClr val="FF0000"/>
              </a:solidFill>
            </a:endParaRPr>
          </a:p>
        </p:txBody>
      </p:sp>
    </p:spTree>
    <p:extLst>
      <p:ext uri="{BB962C8B-B14F-4D97-AF65-F5344CB8AC3E}">
        <p14:creationId xmlns:p14="http://schemas.microsoft.com/office/powerpoint/2010/main" val="14951589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Geltung des Eigentumsvorbehalt</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43608" y="1260000"/>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b="1" dirty="0" smtClean="0">
                <a:solidFill>
                  <a:srgbClr val="FF0000"/>
                </a:solidFill>
              </a:rPr>
              <a:t>BGH vom 10.11.2015:</a:t>
            </a:r>
            <a:endParaRPr lang="de-DE" altLang="de-DE" sz="2400" b="1" dirty="0">
              <a:solidFill>
                <a:srgbClr val="FF0000"/>
              </a:solidFill>
            </a:endParaRPr>
          </a:p>
        </p:txBody>
      </p:sp>
      <p:sp>
        <p:nvSpPr>
          <p:cNvPr id="3" name="Rechteck 2"/>
          <p:cNvSpPr/>
          <p:nvPr/>
        </p:nvSpPr>
        <p:spPr>
          <a:xfrm>
            <a:off x="0" y="1906954"/>
            <a:ext cx="8892480" cy="3970318"/>
          </a:xfrm>
          <a:prstGeom prst="rect">
            <a:avLst/>
          </a:prstGeom>
        </p:spPr>
        <p:txBody>
          <a:bodyPr wrap="square">
            <a:spAutoFit/>
          </a:bodyPr>
          <a:lstStyle/>
          <a:p>
            <a:r>
              <a:rPr lang="de-DE" dirty="0"/>
              <a:t>Der Senat kann offenlassen, ob die vom HZA mit Verfahrensrügen angegriffenen Feststellungen des FG zutreffen, im Mineralölhandel sei die Vereinbarung eines Eigentumsvorbehalts branchenüblich, denn eine bloße Branchenüblichkeit reicht zur Einbeziehung nicht aus. Die Branchenüblichkeit einer AGB-​Verwendung hat die Rechtsprechung bisher lediglich bei Speditions-​, Versicherungs- und Bankgeschäften bejaht (Ulmer/Brandner/Hensen, AGB-​Recht, 11. Aufl., § 305 BGB </a:t>
            </a:r>
            <a:r>
              <a:rPr lang="de-DE" dirty="0" err="1"/>
              <a:t>Rz</a:t>
            </a:r>
            <a:r>
              <a:rPr lang="de-DE" dirty="0"/>
              <a:t> 175, </a:t>
            </a:r>
            <a:r>
              <a:rPr lang="de-DE" dirty="0" err="1"/>
              <a:t>m.w.N</a:t>
            </a:r>
            <a:r>
              <a:rPr lang="de-DE" dirty="0"/>
              <a:t>.). Nach einer Entscheidung des BGH besteht für Lieferungen im Mineralölhandel (Belieferung einer Tankstelle durch ein Mineralölhandelsgeschäft) kein entsprechender Handelsbrauch (BGH-​Urteil in NJW 1978, 2243). Ohne die Möglichkeit einer stillschweigenden Einbeziehung von AGB durch Branchenüblichkeit in Erwägung zu ziehen, hat der Senat selbst bei einer mehrjährigen Geschäftsbeziehung ein bloßes </a:t>
            </a:r>
            <a:r>
              <a:rPr lang="de-DE" dirty="0" err="1"/>
              <a:t>Wissenmüssen</a:t>
            </a:r>
            <a:r>
              <a:rPr lang="de-DE" dirty="0"/>
              <a:t> des Käufers, dass der Geschäftsbeziehung die AGB des Verkäufers mit einem dort geregelten Eigentumsvorbehalt zugrunde lagen, für die Vereinbarung eines Eigentumsvorbehalts für nicht ausreichend erachtet (Senatsbeschluss vom 21. Mai 2001 VII B 53/00, BFH/NV 2001, 1304).</a:t>
            </a:r>
            <a:endParaRPr lang="de-DE" dirty="0"/>
          </a:p>
        </p:txBody>
      </p:sp>
    </p:spTree>
    <p:extLst>
      <p:ext uri="{BB962C8B-B14F-4D97-AF65-F5344CB8AC3E}">
        <p14:creationId xmlns:p14="http://schemas.microsoft.com/office/powerpoint/2010/main" val="340498232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Geltendmachung des EV  Ziffer 29</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69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70898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t>Der Eigentumsvorbehalt muss mit der Liefersperre sofort geltend gemacht werden. Also – spätestens – nach sieben Wochen (s.o.). Das gilt aber auch für die </a:t>
            </a:r>
            <a:r>
              <a:rPr lang="de-DE" altLang="de-DE" sz="2400" dirty="0" err="1" smtClean="0"/>
              <a:t>verschie</a:t>
            </a:r>
            <a:r>
              <a:rPr lang="de-DE" altLang="de-DE" sz="2400" dirty="0" smtClean="0"/>
              <a:t>-denen </a:t>
            </a:r>
            <a:r>
              <a:rPr lang="de-DE" altLang="de-DE" sz="2400" dirty="0"/>
              <a:t>Durchbrechungen der Sieben-Wochen-Frist. (s.u</a:t>
            </a:r>
            <a:r>
              <a:rPr lang="de-DE" altLang="de-DE" sz="2400" dirty="0" smtClean="0"/>
              <a:t>.)</a:t>
            </a:r>
          </a:p>
          <a:p>
            <a:pPr>
              <a:spcBef>
                <a:spcPct val="50000"/>
              </a:spcBef>
              <a:buFont typeface="Wingdings" pitchFamily="2" charset="2"/>
              <a:buChar char="Ø"/>
            </a:pPr>
            <a:r>
              <a:rPr lang="de-DE" altLang="de-DE" sz="2400" dirty="0" smtClean="0"/>
              <a:t>Z.B. hat das HZA Heilbronn bei sofortiger Klageerhebung dann fiktiv berechnet, wann der EV hätte geltend gemacht werden müssen und deshalb wegen kurzer </a:t>
            </a:r>
            <a:r>
              <a:rPr lang="de-DE" altLang="de-DE" sz="2400" dirty="0" err="1" smtClean="0"/>
              <a:t>Verspä-tung</a:t>
            </a:r>
            <a:r>
              <a:rPr lang="de-DE" altLang="de-DE" sz="2400" dirty="0" smtClean="0"/>
              <a:t> abgelehnt (ist beim FG Freiburg anhängig).</a:t>
            </a:r>
            <a:endParaRPr lang="de-DE" altLang="de-DE" sz="2400" dirty="0"/>
          </a:p>
        </p:txBody>
      </p:sp>
    </p:spTree>
    <p:extLst>
      <p:ext uri="{BB962C8B-B14F-4D97-AF65-F5344CB8AC3E}">
        <p14:creationId xmlns:p14="http://schemas.microsoft.com/office/powerpoint/2010/main" val="6979969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1165225" y="1268760"/>
            <a:ext cx="7292975" cy="4708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marL="0" indent="0">
              <a:spcBef>
                <a:spcPct val="50000"/>
              </a:spcBef>
              <a:buNone/>
            </a:pPr>
            <a:r>
              <a:rPr lang="de-DE" altLang="de-DE" sz="2400" dirty="0" smtClean="0">
                <a:solidFill>
                  <a:schemeClr val="tx1"/>
                </a:solidFill>
                <a:latin typeface="Arial" charset="0"/>
              </a:rPr>
              <a:t>Es gab erheblichen Widerstand der Verbände.</a:t>
            </a:r>
          </a:p>
          <a:p>
            <a:pPr marL="0" indent="0">
              <a:spcBef>
                <a:spcPct val="50000"/>
              </a:spcBef>
              <a:buNone/>
            </a:pPr>
            <a:r>
              <a:rPr lang="de-DE" altLang="de-DE" sz="2400" dirty="0" smtClean="0">
                <a:solidFill>
                  <a:schemeClr val="tx1"/>
                </a:solidFill>
                <a:latin typeface="Arial" charset="0"/>
              </a:rPr>
              <a:t>Die UNITI hat ein Gutachten erstellen lassen, dass es sich nicht um Beihilfe handele. Andere Verbände – insbesondere der Raiffeisenverband – waren auch sehr aktiv.</a:t>
            </a:r>
          </a:p>
          <a:p>
            <a:pPr marL="0" indent="0">
              <a:spcBef>
                <a:spcPct val="50000"/>
              </a:spcBef>
              <a:buNone/>
            </a:pPr>
            <a:r>
              <a:rPr lang="de-DE" altLang="de-DE" sz="2400" dirty="0" smtClean="0">
                <a:solidFill>
                  <a:schemeClr val="tx1"/>
                </a:solidFill>
                <a:latin typeface="Arial" charset="0"/>
              </a:rPr>
              <a:t>Der Diskussionsentwurf wurd</a:t>
            </a:r>
            <a:r>
              <a:rPr lang="de-DE" altLang="de-DE" sz="2400" dirty="0" smtClean="0">
                <a:solidFill>
                  <a:schemeClr val="tx1"/>
                </a:solidFill>
                <a:latin typeface="Arial" charset="0"/>
              </a:rPr>
              <a:t>e zurückgezogen.</a:t>
            </a:r>
          </a:p>
          <a:p>
            <a:pPr marL="0" indent="0">
              <a:spcBef>
                <a:spcPct val="50000"/>
              </a:spcBef>
              <a:buNone/>
            </a:pPr>
            <a:r>
              <a:rPr lang="de-DE" altLang="de-DE" sz="2400" dirty="0" smtClean="0">
                <a:solidFill>
                  <a:schemeClr val="tx1"/>
                </a:solidFill>
                <a:latin typeface="Arial" charset="0"/>
              </a:rPr>
              <a:t>Das BMF wolle im Herbst einen weiteren Vorstoß machen.</a:t>
            </a:r>
          </a:p>
          <a:p>
            <a:pPr marL="0" indent="0">
              <a:spcBef>
                <a:spcPct val="50000"/>
              </a:spcBef>
              <a:buNone/>
            </a:pPr>
            <a:r>
              <a:rPr lang="de-DE" altLang="de-DE" sz="2400" dirty="0">
                <a:solidFill>
                  <a:schemeClr val="tx1"/>
                </a:solidFill>
                <a:latin typeface="Arial" charset="0"/>
              </a:rPr>
              <a:t>Bislang hat sich nichts getan.</a:t>
            </a:r>
          </a:p>
          <a:p>
            <a:pPr marL="0" indent="0">
              <a:spcBef>
                <a:spcPct val="50000"/>
              </a:spcBef>
              <a:buNone/>
            </a:pPr>
            <a:endParaRPr lang="de-DE" altLang="de-DE" sz="2400" dirty="0">
              <a:solidFill>
                <a:schemeClr val="tx1"/>
              </a:solidFill>
              <a:latin typeface="Arial" charset="0"/>
            </a:endParaRPr>
          </a:p>
        </p:txBody>
      </p:sp>
    </p:spTree>
    <p:extLst>
      <p:ext uri="{BB962C8B-B14F-4D97-AF65-F5344CB8AC3E}">
        <p14:creationId xmlns:p14="http://schemas.microsoft.com/office/powerpoint/2010/main" val="383697452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Geltendmachung des EV  Ziffer 29</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70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196752"/>
            <a:ext cx="7560000" cy="46166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smtClean="0"/>
              <a:t>FG Freiburg:</a:t>
            </a:r>
            <a:endParaRPr lang="de-DE" altLang="de-DE" sz="2400" dirty="0"/>
          </a:p>
        </p:txBody>
      </p:sp>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4824"/>
            <a:ext cx="8885933" cy="3384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hteck 2"/>
          <p:cNvSpPr/>
          <p:nvPr/>
        </p:nvSpPr>
        <p:spPr>
          <a:xfrm>
            <a:off x="0" y="1844824"/>
            <a:ext cx="7812360"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Rechteck 3"/>
          <p:cNvSpPr/>
          <p:nvPr/>
        </p:nvSpPr>
        <p:spPr>
          <a:xfrm>
            <a:off x="4716016" y="2564904"/>
            <a:ext cx="18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1343864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Geltendmachung des EV  Ziffer 29</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71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268760"/>
            <a:ext cx="8892479" cy="19050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9" y="3139394"/>
            <a:ext cx="8890891" cy="3097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077036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a:solidFill>
                  <a:srgbClr val="0000CC"/>
                </a:solidFill>
              </a:rPr>
              <a:t>Geltendmachung des EV  Ziffer 29</a:t>
            </a:r>
          </a:p>
        </p:txBody>
      </p:sp>
      <p:sp>
        <p:nvSpPr>
          <p:cNvPr id="5" name="Foliennummernplatzhalter 4"/>
          <p:cNvSpPr>
            <a:spLocks noGrp="1"/>
          </p:cNvSpPr>
          <p:nvPr>
            <p:ph type="sldNum" sz="quarter" idx="12"/>
          </p:nvPr>
        </p:nvSpPr>
        <p:spPr/>
        <p:txBody>
          <a:bodyPr/>
          <a:lstStyle/>
          <a:p>
            <a:fld id="{3B46A3F9-BC9F-4B28-91BD-CBC301F68BC4}" type="slidenum">
              <a:rPr lang="de-DE" smtClean="0"/>
              <a:t>72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97031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anose="05000000000000000000" pitchFamily="2" charset="2"/>
              <a:buChar char="Ø"/>
            </a:pPr>
            <a:r>
              <a:rPr lang="de-DE" altLang="de-DE" sz="2400" dirty="0">
                <a:latin typeface="Arial" charset="0"/>
                <a:cs typeface="Times New Roman" charset="0"/>
              </a:rPr>
              <a:t>Aktivität ist parallel zu der Liefersperre gefordert (Verwaltungsvorschrift) – also eigentlich nach sieben Wochen.</a:t>
            </a:r>
          </a:p>
          <a:p>
            <a:pPr>
              <a:spcBef>
                <a:spcPct val="50000"/>
              </a:spcBef>
              <a:buFont typeface="Wingdings" panose="05000000000000000000" pitchFamily="2" charset="2"/>
              <a:buChar char="Ø"/>
            </a:pPr>
            <a:r>
              <a:rPr lang="de-DE" altLang="de-DE" sz="2400" dirty="0">
                <a:latin typeface="Arial" charset="0"/>
                <a:cs typeface="Times New Roman" charset="0"/>
              </a:rPr>
              <a:t>Mit der Vorverlegung der Pflicht zur Liefersperre durch den BFH sollte aber auch dies vorsichts-halber vorverlegt werden.</a:t>
            </a:r>
          </a:p>
          <a:p>
            <a:pPr>
              <a:spcBef>
                <a:spcPct val="50000"/>
              </a:spcBef>
              <a:buFont typeface="Wingdings" panose="05000000000000000000" pitchFamily="2" charset="2"/>
              <a:buChar char="Ø"/>
            </a:pPr>
            <a:r>
              <a:rPr lang="de-DE" altLang="de-DE" sz="2400" dirty="0">
                <a:latin typeface="Arial" charset="0"/>
                <a:cs typeface="Times New Roman" charset="0"/>
              </a:rPr>
              <a:t>Ob das zivilrechtlich sauber möglich ist, sei dahin gestellt.</a:t>
            </a:r>
          </a:p>
          <a:p>
            <a:pPr>
              <a:spcBef>
                <a:spcPct val="50000"/>
              </a:spcBef>
              <a:buFont typeface="Wingdings" panose="05000000000000000000" pitchFamily="2" charset="2"/>
              <a:buChar char="Ø"/>
            </a:pPr>
            <a:r>
              <a:rPr lang="de-DE" altLang="de-DE" sz="2400" dirty="0">
                <a:latin typeface="Arial" charset="0"/>
                <a:cs typeface="Times New Roman" charset="0"/>
              </a:rPr>
              <a:t>Es geht darum, </a:t>
            </a:r>
            <a:r>
              <a:rPr lang="de-DE" altLang="de-DE" sz="2400" b="1" dirty="0">
                <a:latin typeface="Arial" charset="0"/>
                <a:cs typeface="Times New Roman" charset="0"/>
              </a:rPr>
              <a:t>Aktivität zu dokumentieren!</a:t>
            </a:r>
          </a:p>
        </p:txBody>
      </p:sp>
    </p:spTree>
    <p:extLst>
      <p:ext uri="{BB962C8B-B14F-4D97-AF65-F5344CB8AC3E}">
        <p14:creationId xmlns:p14="http://schemas.microsoft.com/office/powerpoint/2010/main" val="420189722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a:solidFill>
                  <a:srgbClr val="0000CC"/>
                </a:solidFill>
              </a:rPr>
              <a:t>Geltendmachung des EV  Ziffer 29</a:t>
            </a:r>
          </a:p>
        </p:txBody>
      </p:sp>
      <p:sp>
        <p:nvSpPr>
          <p:cNvPr id="5" name="Foliennummernplatzhalter 4"/>
          <p:cNvSpPr>
            <a:spLocks noGrp="1"/>
          </p:cNvSpPr>
          <p:nvPr>
            <p:ph type="sldNum" sz="quarter" idx="12"/>
          </p:nvPr>
        </p:nvSpPr>
        <p:spPr/>
        <p:txBody>
          <a:bodyPr/>
          <a:lstStyle/>
          <a:p>
            <a:fld id="{3B46A3F9-BC9F-4B28-91BD-CBC301F68BC4}" type="slidenum">
              <a:rPr lang="de-DE" smtClean="0"/>
              <a:t>73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cs typeface="Times New Roman" charset="0"/>
              </a:rPr>
              <a:t>Möglichkeiten:</a:t>
            </a:r>
          </a:p>
          <a:p>
            <a:pPr>
              <a:spcBef>
                <a:spcPct val="50000"/>
              </a:spcBef>
              <a:buFont typeface="Wingdings" panose="05000000000000000000" pitchFamily="2" charset="2"/>
              <a:buChar char="Ø"/>
            </a:pPr>
            <a:r>
              <a:rPr lang="de-DE" altLang="de-DE" sz="2400" dirty="0">
                <a:latin typeface="Arial" charset="0"/>
                <a:cs typeface="Times New Roman" charset="0"/>
              </a:rPr>
              <a:t>Ware abpumpen</a:t>
            </a:r>
          </a:p>
          <a:p>
            <a:pPr>
              <a:spcBef>
                <a:spcPct val="50000"/>
              </a:spcBef>
              <a:buFont typeface="Wingdings" panose="05000000000000000000" pitchFamily="2" charset="2"/>
              <a:buChar char="Ø"/>
            </a:pPr>
            <a:r>
              <a:rPr lang="de-DE" altLang="de-DE" sz="2400" dirty="0">
                <a:latin typeface="Arial" charset="0"/>
                <a:cs typeface="Times New Roman" charset="0"/>
              </a:rPr>
              <a:t>Tanks peilen und die Menge festhalten</a:t>
            </a:r>
          </a:p>
          <a:p>
            <a:pPr>
              <a:spcBef>
                <a:spcPct val="50000"/>
              </a:spcBef>
              <a:buFont typeface="Wingdings" panose="05000000000000000000" pitchFamily="2" charset="2"/>
              <a:buChar char="Ø"/>
            </a:pPr>
            <a:r>
              <a:rPr lang="de-DE" altLang="de-DE" sz="2400" dirty="0">
                <a:latin typeface="Arial" charset="0"/>
                <a:cs typeface="Times New Roman" charset="0"/>
              </a:rPr>
              <a:t>Dokumentieren, dass und warum man nicht die Tanks peilen konnte</a:t>
            </a:r>
          </a:p>
          <a:p>
            <a:pPr>
              <a:spcBef>
                <a:spcPct val="50000"/>
              </a:spcBef>
              <a:buFont typeface="Wingdings" panose="05000000000000000000" pitchFamily="2" charset="2"/>
              <a:buChar char="Ø"/>
            </a:pPr>
            <a:r>
              <a:rPr lang="de-DE" altLang="de-DE" sz="2400" dirty="0">
                <a:latin typeface="Arial" charset="0"/>
                <a:cs typeface="Times New Roman" charset="0"/>
              </a:rPr>
              <a:t>Brief schreiben, der Schuldner soll die Ware zurückbringen</a:t>
            </a:r>
          </a:p>
          <a:p>
            <a:pPr>
              <a:spcBef>
                <a:spcPct val="50000"/>
              </a:spcBef>
              <a:buFont typeface="Wingdings" panose="05000000000000000000" pitchFamily="2" charset="2"/>
              <a:buChar char="Ø"/>
            </a:pPr>
            <a:r>
              <a:rPr lang="de-DE" altLang="de-DE" sz="2400" dirty="0">
                <a:latin typeface="Arial" charset="0"/>
                <a:cs typeface="Times New Roman" charset="0"/>
              </a:rPr>
              <a:t>Dokumentieren, dass Schuldner gesagt hat, die Ware sei verbraucht</a:t>
            </a:r>
            <a:endParaRPr lang="de-DE" altLang="de-DE" sz="2400" b="1" dirty="0">
              <a:latin typeface="Arial" charset="0"/>
              <a:cs typeface="Times New Roman" charset="0"/>
            </a:endParaRPr>
          </a:p>
        </p:txBody>
      </p:sp>
    </p:spTree>
    <p:extLst>
      <p:ext uri="{BB962C8B-B14F-4D97-AF65-F5344CB8AC3E}">
        <p14:creationId xmlns:p14="http://schemas.microsoft.com/office/powerpoint/2010/main" val="43269761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a:solidFill>
                  <a:srgbClr val="0000CC"/>
                </a:solidFill>
              </a:rPr>
              <a:t>Geltendmachung des EV  Ziffer 29</a:t>
            </a:r>
          </a:p>
        </p:txBody>
      </p:sp>
      <p:sp>
        <p:nvSpPr>
          <p:cNvPr id="5" name="Foliennummernplatzhalter 4"/>
          <p:cNvSpPr>
            <a:spLocks noGrp="1"/>
          </p:cNvSpPr>
          <p:nvPr>
            <p:ph type="sldNum" sz="quarter" idx="12"/>
          </p:nvPr>
        </p:nvSpPr>
        <p:spPr/>
        <p:txBody>
          <a:bodyPr/>
          <a:lstStyle/>
          <a:p>
            <a:fld id="{3B46A3F9-BC9F-4B28-91BD-CBC301F68BC4}" type="slidenum">
              <a:rPr lang="de-DE" smtClean="0"/>
              <a:t>74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23165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latin typeface="Arial" charset="0"/>
                <a:cs typeface="Times New Roman" charset="0"/>
              </a:rPr>
              <a:t>Möglichkeiten bei Erweiterungsformen:</a:t>
            </a:r>
          </a:p>
          <a:p>
            <a:pPr>
              <a:spcBef>
                <a:spcPct val="50000"/>
              </a:spcBef>
              <a:buFont typeface="Wingdings" panose="05000000000000000000" pitchFamily="2" charset="2"/>
              <a:buChar char="Ø"/>
            </a:pPr>
            <a:r>
              <a:rPr lang="de-DE" altLang="de-DE" sz="2400" dirty="0">
                <a:latin typeface="Arial" charset="0"/>
                <a:cs typeface="Times New Roman" charset="0"/>
              </a:rPr>
              <a:t>Kunde soll die genauen Daten seiner Kunden herausgeben und die Abtretung wird aufgedeckt.</a:t>
            </a:r>
          </a:p>
          <a:p>
            <a:pPr>
              <a:spcBef>
                <a:spcPct val="50000"/>
              </a:spcBef>
              <a:buFont typeface="Wingdings" panose="05000000000000000000" pitchFamily="2" charset="2"/>
              <a:buChar char="Ø"/>
            </a:pPr>
            <a:r>
              <a:rPr lang="de-DE" altLang="de-DE" sz="2400" dirty="0">
                <a:latin typeface="Arial" charset="0"/>
                <a:cs typeface="Times New Roman" charset="0"/>
              </a:rPr>
              <a:t>Es wird versucht zu dokumentieren, wie viel Menge von wem noch im Tank war oder danach dazu kam, um die Mischungsanteile zu bestimmen</a:t>
            </a:r>
          </a:p>
          <a:p>
            <a:pPr>
              <a:spcBef>
                <a:spcPct val="50000"/>
              </a:spcBef>
              <a:buFont typeface="Wingdings" panose="05000000000000000000" pitchFamily="2" charset="2"/>
              <a:buChar char="Ø"/>
            </a:pPr>
            <a:r>
              <a:rPr lang="de-DE" altLang="de-DE" sz="2400" dirty="0">
                <a:latin typeface="Arial" charset="0"/>
                <a:cs typeface="Times New Roman" charset="0"/>
              </a:rPr>
              <a:t>usw.</a:t>
            </a:r>
          </a:p>
        </p:txBody>
      </p:sp>
    </p:spTree>
    <p:extLst>
      <p:ext uri="{BB962C8B-B14F-4D97-AF65-F5344CB8AC3E}">
        <p14:creationId xmlns:p14="http://schemas.microsoft.com/office/powerpoint/2010/main" val="278833468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smtClean="0">
                <a:solidFill>
                  <a:srgbClr val="0000CC"/>
                </a:solidFill>
              </a:rPr>
              <a:t>Sicherung des EV bei Insolvenz</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75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 typeface="Wingdings" pitchFamily="2" charset="2"/>
              <a:buChar char="Ø"/>
            </a:pPr>
            <a:r>
              <a:rPr lang="de-DE" altLang="de-DE" sz="2400" dirty="0">
                <a:latin typeface="Arial" charset="0"/>
              </a:rPr>
              <a:t>Sofort peilen.</a:t>
            </a:r>
          </a:p>
          <a:p>
            <a:pPr>
              <a:spcBef>
                <a:spcPct val="50000"/>
              </a:spcBef>
              <a:buFont typeface="Wingdings" pitchFamily="2" charset="2"/>
              <a:buChar char="Ø"/>
            </a:pPr>
            <a:r>
              <a:rPr lang="de-DE" altLang="de-DE" sz="2400" dirty="0">
                <a:latin typeface="Arial" charset="0"/>
              </a:rPr>
              <a:t>Möglichst in Erfahrung bringen, ob und wie viel Ware zuvor noch im Tank war.</a:t>
            </a:r>
          </a:p>
          <a:p>
            <a:pPr>
              <a:spcBef>
                <a:spcPct val="50000"/>
              </a:spcBef>
              <a:buFont typeface="Wingdings" pitchFamily="2" charset="2"/>
              <a:buChar char="Ø"/>
            </a:pPr>
            <a:r>
              <a:rPr lang="de-DE" altLang="de-DE" sz="2400" dirty="0">
                <a:solidFill>
                  <a:srgbClr val="C00000"/>
                </a:solidFill>
                <a:latin typeface="Arial" charset="0"/>
              </a:rPr>
              <a:t>Dem </a:t>
            </a:r>
            <a:r>
              <a:rPr lang="de-DE" altLang="de-DE" sz="2400" dirty="0" smtClean="0">
                <a:solidFill>
                  <a:srgbClr val="C00000"/>
                </a:solidFill>
                <a:latin typeface="Arial" charset="0"/>
              </a:rPr>
              <a:t>Unternehmen und dem Insolvenzverwalter </a:t>
            </a:r>
            <a:r>
              <a:rPr lang="de-DE" altLang="de-DE" sz="2400" dirty="0" smtClean="0">
                <a:solidFill>
                  <a:srgbClr val="C00000"/>
                </a:solidFill>
                <a:latin typeface="Arial" charset="0"/>
              </a:rPr>
              <a:t>untersagen</a:t>
            </a:r>
            <a:r>
              <a:rPr lang="de-DE" altLang="de-DE" sz="2400" dirty="0">
                <a:solidFill>
                  <a:srgbClr val="C00000"/>
                </a:solidFill>
                <a:latin typeface="Arial" charset="0"/>
              </a:rPr>
              <a:t>, die Ware herauszugeben, zu verbrauchen oder zu veräußern.</a:t>
            </a:r>
          </a:p>
          <a:p>
            <a:pPr>
              <a:spcBef>
                <a:spcPct val="50000"/>
              </a:spcBef>
              <a:buFont typeface="Wingdings" pitchFamily="2" charset="2"/>
              <a:buChar char="Ø"/>
            </a:pPr>
            <a:r>
              <a:rPr lang="de-DE" altLang="de-DE" sz="2400" dirty="0">
                <a:latin typeface="Arial" charset="0"/>
              </a:rPr>
              <a:t>Den wirksamen Eigentumsvorbehalt nachweisen.</a:t>
            </a:r>
          </a:p>
          <a:p>
            <a:pPr>
              <a:spcBef>
                <a:spcPct val="50000"/>
              </a:spcBef>
              <a:buFont typeface="Wingdings" pitchFamily="2" charset="2"/>
              <a:buChar char="Ø"/>
            </a:pPr>
            <a:r>
              <a:rPr lang="de-DE" altLang="de-DE" sz="2400" dirty="0">
                <a:latin typeface="Arial" charset="0"/>
              </a:rPr>
              <a:t>Ein Angebot machen und Preis nennen, die Ware an den Insolvenzverwalter zu veräußern.</a:t>
            </a:r>
          </a:p>
        </p:txBody>
      </p:sp>
    </p:spTree>
    <p:extLst>
      <p:ext uri="{BB962C8B-B14F-4D97-AF65-F5344CB8AC3E}">
        <p14:creationId xmlns:p14="http://schemas.microsoft.com/office/powerpoint/2010/main" val="7751726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a:solidFill>
                  <a:srgbClr val="0000CC"/>
                </a:solidFill>
              </a:rPr>
              <a:t>Sicherung des EV bei Insolvenz</a:t>
            </a:r>
          </a:p>
        </p:txBody>
      </p:sp>
      <p:sp>
        <p:nvSpPr>
          <p:cNvPr id="5" name="Foliennummernplatzhalter 4"/>
          <p:cNvSpPr>
            <a:spLocks noGrp="1"/>
          </p:cNvSpPr>
          <p:nvPr>
            <p:ph type="sldNum" sz="quarter" idx="12"/>
          </p:nvPr>
        </p:nvSpPr>
        <p:spPr/>
        <p:txBody>
          <a:bodyPr/>
          <a:lstStyle/>
          <a:p>
            <a:fld id="{3B46A3F9-BC9F-4B28-91BD-CBC301F68BC4}" type="slidenum">
              <a:rPr lang="de-DE" smtClean="0"/>
              <a:t>76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13986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dirty="0">
                <a:latin typeface="Arial" charset="0"/>
              </a:rPr>
              <a:t>Neue Vorschrift des § 21 Abs. 2 Nr. 5 </a:t>
            </a:r>
            <a:r>
              <a:rPr lang="de-DE" altLang="de-DE" sz="2400" dirty="0" err="1">
                <a:latin typeface="Arial" charset="0"/>
              </a:rPr>
              <a:t>InSO</a:t>
            </a:r>
            <a:r>
              <a:rPr lang="de-DE" altLang="de-DE" sz="2400" dirty="0">
                <a:latin typeface="Arial" charset="0"/>
              </a:rPr>
              <a:t>:	</a:t>
            </a:r>
          </a:p>
          <a:p>
            <a:pPr>
              <a:spcBef>
                <a:spcPct val="50000"/>
              </a:spcBef>
              <a:buFontTx/>
              <a:buNone/>
            </a:pPr>
            <a:r>
              <a:rPr lang="de-DE" altLang="de-DE" sz="2400" dirty="0">
                <a:ea typeface="Arial Unicode MS" pitchFamily="34" charset="-128"/>
                <a:cs typeface="Arial Unicode MS" pitchFamily="34" charset="-128"/>
              </a:rPr>
              <a:t>	Das Gericht kann insbesondere </a:t>
            </a:r>
          </a:p>
          <a:p>
            <a:pPr>
              <a:spcBef>
                <a:spcPct val="50000"/>
              </a:spcBef>
              <a:buFontTx/>
              <a:buNone/>
            </a:pPr>
            <a:r>
              <a:rPr lang="de-DE" altLang="de-DE" sz="1600" dirty="0" smtClean="0">
                <a:ea typeface="Arial Unicode MS" pitchFamily="34" charset="-128"/>
                <a:cs typeface="Arial Unicode MS" pitchFamily="34" charset="-128"/>
              </a:rPr>
              <a:t>	anordnen, dass Gegenstände, die im Falle der Eröffnung des Verfahrens von § 166 erfasst würden oder deren Aussonderung verlangt werden könnte, </a:t>
            </a:r>
            <a:r>
              <a:rPr lang="de-DE" altLang="de-DE" sz="1600" dirty="0" smtClean="0">
                <a:solidFill>
                  <a:srgbClr val="FF0000"/>
                </a:solidFill>
                <a:ea typeface="Arial Unicode MS" pitchFamily="34" charset="-128"/>
                <a:cs typeface="Arial Unicode MS" pitchFamily="34" charset="-128"/>
              </a:rPr>
              <a:t>vom Gläubiger nicht verwertet oder eingezogen werden dürfen und dass solche Gegenstände zur Fortführung des Unternehmens des Schuldners eingesetzt werden können, soweit sie hierfür von erheblicher Bedeutung sind</a:t>
            </a:r>
            <a:r>
              <a:rPr lang="de-DE" altLang="de-DE" sz="1600" dirty="0" smtClean="0">
                <a:ea typeface="Arial Unicode MS" pitchFamily="34" charset="-128"/>
                <a:cs typeface="Arial Unicode MS" pitchFamily="34" charset="-128"/>
              </a:rPr>
              <a:t>; § 169 Satz 2 und 3 gilt entsprechend; ein durch die Nutzung eingetretener Wertverlust ist durch laufende Zahlungen an den Gläubiger auszugleichen. Die Verpflichtung zu Ausgleichszahlungen besteht nur, soweit der durch die Nutzung entstehende Wertverlust die Sicherung des absonderungsberechtigten Gläubigers beeinträchtigt. Zieht der vorläufige Insolvenzverwalter eine zur Sicherung eines Anspruchs abgetretene Forderung anstelle des Gläubigers ein, so gelten die §§ 170, 171 entsprechend.</a:t>
            </a:r>
            <a:endParaRPr lang="de-DE" altLang="de-DE" sz="1600" dirty="0" smtClean="0">
              <a:latin typeface="Arial Unicode MS" pitchFamily="34" charset="-128"/>
              <a:ea typeface="Arial Unicode MS" pitchFamily="34" charset="-128"/>
              <a:cs typeface="Arial Unicode MS" pitchFamily="34" charset="-128"/>
            </a:endParaRPr>
          </a:p>
          <a:p>
            <a:pPr>
              <a:spcBef>
                <a:spcPct val="50000"/>
              </a:spcBef>
              <a:buFontTx/>
              <a:buNone/>
            </a:pPr>
            <a:endParaRPr lang="de-DE" altLang="de-DE" sz="2400" dirty="0">
              <a:latin typeface="Arial" charset="0"/>
            </a:endParaRPr>
          </a:p>
        </p:txBody>
      </p:sp>
    </p:spTree>
    <p:extLst>
      <p:ext uri="{BB962C8B-B14F-4D97-AF65-F5344CB8AC3E}">
        <p14:creationId xmlns:p14="http://schemas.microsoft.com/office/powerpoint/2010/main" val="188709783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a:solidFill>
                  <a:srgbClr val="0000CC"/>
                </a:solidFill>
              </a:rPr>
              <a:t>Sicherung des EV bei Insolvenz</a:t>
            </a:r>
          </a:p>
        </p:txBody>
      </p:sp>
      <p:sp>
        <p:nvSpPr>
          <p:cNvPr id="5" name="Foliennummernplatzhalter 4"/>
          <p:cNvSpPr>
            <a:spLocks noGrp="1"/>
          </p:cNvSpPr>
          <p:nvPr>
            <p:ph type="sldNum" sz="quarter" idx="12"/>
          </p:nvPr>
        </p:nvSpPr>
        <p:spPr/>
        <p:txBody>
          <a:bodyPr/>
          <a:lstStyle/>
          <a:p>
            <a:fld id="{3B46A3F9-BC9F-4B28-91BD-CBC301F68BC4}" type="slidenum">
              <a:rPr lang="de-DE" smtClean="0"/>
              <a:t>77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Aber:</a:t>
            </a:r>
          </a:p>
          <a:p>
            <a:pPr lvl="1">
              <a:spcBef>
                <a:spcPct val="50000"/>
              </a:spcBef>
              <a:buFont typeface="Wingdings" pitchFamily="2" charset="2"/>
              <a:buChar char="Ø"/>
            </a:pPr>
            <a:r>
              <a:rPr lang="de-DE" altLang="de-DE" sz="2400" b="1" dirty="0">
                <a:solidFill>
                  <a:srgbClr val="FF0000"/>
                </a:solidFill>
              </a:rPr>
              <a:t>Von der Erlaubnis, die mit Absonderungs- und Aussonderungsrechten belasteten Gegenstände zu nutzen, ist der Verbrauch nicht erfasst. </a:t>
            </a:r>
          </a:p>
          <a:p>
            <a:pPr>
              <a:spcBef>
                <a:spcPct val="50000"/>
              </a:spcBef>
              <a:buFont typeface="Wingdings" pitchFamily="2" charset="2"/>
              <a:buNone/>
            </a:pPr>
            <a:endParaRPr lang="de-DE" altLang="de-DE" sz="2400" dirty="0"/>
          </a:p>
          <a:p>
            <a:pPr>
              <a:spcBef>
                <a:spcPct val="50000"/>
              </a:spcBef>
              <a:buFont typeface="Wingdings" pitchFamily="2" charset="2"/>
              <a:buNone/>
            </a:pPr>
            <a:r>
              <a:rPr lang="de-DE" altLang="de-DE" sz="2400" dirty="0"/>
              <a:t>Bundestagsdrucksache 16/3227 S. 16</a:t>
            </a:r>
          </a:p>
        </p:txBody>
      </p:sp>
    </p:spTree>
    <p:extLst>
      <p:ext uri="{BB962C8B-B14F-4D97-AF65-F5344CB8AC3E}">
        <p14:creationId xmlns:p14="http://schemas.microsoft.com/office/powerpoint/2010/main" val="294699518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Schicksal des EV in der Insolvenz</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78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154984"/>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indent="0">
              <a:spcBef>
                <a:spcPct val="50000"/>
              </a:spcBef>
              <a:buFontTx/>
              <a:buNone/>
            </a:pPr>
            <a:r>
              <a:rPr lang="de-DE" altLang="de-DE" sz="2400" b="1" dirty="0"/>
              <a:t>Aussonderungs- oder Absonderungs-rechte geltend machen</a:t>
            </a:r>
          </a:p>
          <a:p>
            <a:pPr lvl="1">
              <a:spcBef>
                <a:spcPct val="50000"/>
              </a:spcBef>
              <a:buFont typeface="Wingdings" pitchFamily="2" charset="2"/>
              <a:buChar char="Ø"/>
            </a:pPr>
            <a:r>
              <a:rPr lang="de-DE" altLang="de-DE" sz="2400" b="1" dirty="0">
                <a:solidFill>
                  <a:srgbClr val="FF0000"/>
                </a:solidFill>
              </a:rPr>
              <a:t>Aussonderung</a:t>
            </a:r>
            <a:r>
              <a:rPr lang="de-DE" altLang="de-DE" sz="2400" dirty="0"/>
              <a:t> bedeutet, dass der Insolvenzverwalter die Ware herausgeben muss.</a:t>
            </a:r>
          </a:p>
          <a:p>
            <a:pPr lvl="1">
              <a:spcBef>
                <a:spcPct val="50000"/>
              </a:spcBef>
              <a:buFont typeface="Wingdings" pitchFamily="2" charset="2"/>
              <a:buChar char="Ø"/>
            </a:pPr>
            <a:r>
              <a:rPr lang="de-DE" altLang="de-DE" sz="2400" b="1" dirty="0">
                <a:solidFill>
                  <a:srgbClr val="FF0000"/>
                </a:solidFill>
              </a:rPr>
              <a:t>Absonderung</a:t>
            </a:r>
            <a:r>
              <a:rPr lang="de-DE" altLang="de-DE" sz="2400" dirty="0"/>
              <a:t> bedeutet, dass der Insolvenzverwalter die Ware für den Gläubiger verwerten muss und das Erlangte an den Gläubiger herausgeben muss.</a:t>
            </a:r>
          </a:p>
        </p:txBody>
      </p:sp>
    </p:spTree>
    <p:extLst>
      <p:ext uri="{BB962C8B-B14F-4D97-AF65-F5344CB8AC3E}">
        <p14:creationId xmlns:p14="http://schemas.microsoft.com/office/powerpoint/2010/main" val="177898959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Schicksal des EV in der Insolvenz</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79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526297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Clr>
                <a:srgbClr val="FF0000"/>
              </a:buClr>
              <a:buFont typeface="Wingdings" pitchFamily="2" charset="2"/>
              <a:buChar char="Ø"/>
            </a:pPr>
            <a:r>
              <a:rPr lang="de-DE" altLang="de-DE" sz="2400" dirty="0"/>
              <a:t>Einfacher Eigentumsvorbehalt</a:t>
            </a:r>
          </a:p>
          <a:p>
            <a:pPr lvl="1">
              <a:spcBef>
                <a:spcPct val="50000"/>
              </a:spcBef>
              <a:buClr>
                <a:srgbClr val="FF0000"/>
              </a:buClr>
              <a:buFont typeface="Wingdings" pitchFamily="2" charset="2"/>
              <a:buNone/>
            </a:pPr>
            <a:r>
              <a:rPr lang="de-DE" altLang="de-DE" sz="2400" b="1" dirty="0">
                <a:solidFill>
                  <a:srgbClr val="FF0000"/>
                </a:solidFill>
              </a:rPr>
              <a:t>Aussonderungsrecht</a:t>
            </a:r>
            <a:endParaRPr lang="de-DE" altLang="de-DE" sz="2400" b="1" dirty="0"/>
          </a:p>
          <a:p>
            <a:pPr>
              <a:spcBef>
                <a:spcPct val="50000"/>
              </a:spcBef>
              <a:buClr>
                <a:srgbClr val="FF0000"/>
              </a:buClr>
              <a:buFont typeface="Wingdings" pitchFamily="2" charset="2"/>
              <a:buChar char="Ø"/>
            </a:pPr>
            <a:r>
              <a:rPr lang="de-DE" altLang="de-DE" sz="2400" dirty="0"/>
              <a:t>Erweiterter Eigentumsvorbehalt </a:t>
            </a:r>
          </a:p>
          <a:p>
            <a:pPr lvl="1">
              <a:spcBef>
                <a:spcPct val="50000"/>
              </a:spcBef>
              <a:buClr>
                <a:srgbClr val="FF0000"/>
              </a:buClr>
              <a:buFont typeface="Wingdings" pitchFamily="2" charset="2"/>
              <a:buNone/>
            </a:pPr>
            <a:r>
              <a:rPr lang="de-DE" altLang="de-DE" sz="2400" dirty="0"/>
              <a:t>Ist diese Ware noch nicht bezahlt:</a:t>
            </a:r>
            <a:br>
              <a:rPr lang="de-DE" altLang="de-DE" sz="2400" dirty="0"/>
            </a:br>
            <a:r>
              <a:rPr lang="de-DE" altLang="de-DE" sz="2400" b="1" dirty="0">
                <a:solidFill>
                  <a:srgbClr val="FF0000"/>
                </a:solidFill>
              </a:rPr>
              <a:t>Aussonderung</a:t>
            </a:r>
            <a:r>
              <a:rPr lang="de-DE" altLang="de-DE" sz="2400" dirty="0"/>
              <a:t/>
            </a:r>
            <a:br>
              <a:rPr lang="de-DE" altLang="de-DE" sz="2400" dirty="0"/>
            </a:br>
            <a:r>
              <a:rPr lang="de-DE" altLang="de-DE" sz="2400" dirty="0"/>
              <a:t>Nach Bezahlung dieser Ware aber noch nicht anderer Forderungen: </a:t>
            </a:r>
            <a:r>
              <a:rPr lang="de-DE" altLang="de-DE" sz="2400" b="1" dirty="0">
                <a:solidFill>
                  <a:srgbClr val="FF0000"/>
                </a:solidFill>
              </a:rPr>
              <a:t>Absonderungsrecht</a:t>
            </a:r>
          </a:p>
          <a:p>
            <a:pPr>
              <a:spcBef>
                <a:spcPct val="50000"/>
              </a:spcBef>
              <a:buClr>
                <a:srgbClr val="FF0000"/>
              </a:buClr>
              <a:buFont typeface="Wingdings" pitchFamily="2" charset="2"/>
              <a:buChar char="Ø"/>
            </a:pPr>
            <a:r>
              <a:rPr lang="de-DE" altLang="de-DE" sz="2400" dirty="0"/>
              <a:t>Verarbeitungsklausel</a:t>
            </a:r>
          </a:p>
          <a:p>
            <a:pPr lvl="1">
              <a:spcBef>
                <a:spcPct val="50000"/>
              </a:spcBef>
              <a:buClr>
                <a:srgbClr val="FF0000"/>
              </a:buClr>
              <a:buFont typeface="Wingdings" pitchFamily="2" charset="2"/>
              <a:buNone/>
            </a:pPr>
            <a:r>
              <a:rPr lang="de-DE" altLang="de-DE" sz="2400" b="1" dirty="0">
                <a:solidFill>
                  <a:srgbClr val="FF0000"/>
                </a:solidFill>
              </a:rPr>
              <a:t>Absonderungsrecht</a:t>
            </a:r>
          </a:p>
          <a:p>
            <a:pPr>
              <a:spcBef>
                <a:spcPct val="50000"/>
              </a:spcBef>
              <a:buClr>
                <a:srgbClr val="FF0000"/>
              </a:buClr>
              <a:buFont typeface="Wingdings" pitchFamily="2" charset="2"/>
              <a:buChar char="Ø"/>
            </a:pPr>
            <a:endParaRPr lang="de-DE" altLang="de-DE" sz="2400" dirty="0">
              <a:solidFill>
                <a:srgbClr val="FF0000"/>
              </a:solidFill>
            </a:endParaRPr>
          </a:p>
        </p:txBody>
      </p:sp>
    </p:spTree>
    <p:extLst>
      <p:ext uri="{BB962C8B-B14F-4D97-AF65-F5344CB8AC3E}">
        <p14:creationId xmlns:p14="http://schemas.microsoft.com/office/powerpoint/2010/main" val="36322781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683568" y="1267648"/>
            <a:ext cx="7292975" cy="5032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marL="0" indent="0">
              <a:spcBef>
                <a:spcPct val="50000"/>
              </a:spcBef>
              <a:buNone/>
            </a:pPr>
            <a:r>
              <a:rPr lang="de-DE" altLang="de-DE" sz="2400" dirty="0" smtClean="0">
                <a:solidFill>
                  <a:schemeClr val="tx1"/>
                </a:solidFill>
                <a:latin typeface="Arial" charset="0"/>
              </a:rPr>
              <a:t>Die Auffassung des BFH 2015 (Tabaksteuer) ist:</a:t>
            </a:r>
          </a:p>
          <a:p>
            <a:pPr marL="0" indent="0">
              <a:spcBef>
                <a:spcPct val="50000"/>
              </a:spcBef>
              <a:buNone/>
            </a:pPr>
            <a:r>
              <a:rPr lang="de-DE" sz="1800" dirty="0">
                <a:solidFill>
                  <a:schemeClr val="tx1"/>
                </a:solidFill>
                <a:latin typeface="Arial" charset="0"/>
              </a:rPr>
              <a:t>Soweit sich der Kläger auf die Regelung des § 60 </a:t>
            </a:r>
            <a:r>
              <a:rPr lang="de-DE" sz="1800" dirty="0" err="1">
                <a:solidFill>
                  <a:schemeClr val="tx1"/>
                </a:solidFill>
                <a:latin typeface="Arial" charset="0"/>
              </a:rPr>
              <a:t>EnergieStG</a:t>
            </a:r>
            <a:r>
              <a:rPr lang="de-DE" sz="1800" dirty="0">
                <a:solidFill>
                  <a:schemeClr val="tx1"/>
                </a:solidFill>
                <a:latin typeface="Arial" charset="0"/>
              </a:rPr>
              <a:t> beruft, erfordert Art. 3 Abs. 1 GG keine Gleichbehandlung, weil der in § 60 </a:t>
            </a:r>
            <a:r>
              <a:rPr lang="de-DE" sz="1800" dirty="0" err="1">
                <a:solidFill>
                  <a:schemeClr val="tx1"/>
                </a:solidFill>
                <a:latin typeface="Arial" charset="0"/>
              </a:rPr>
              <a:t>EnergieStG</a:t>
            </a:r>
            <a:r>
              <a:rPr lang="de-DE" sz="1800" dirty="0">
                <a:solidFill>
                  <a:schemeClr val="tx1"/>
                </a:solidFill>
                <a:latin typeface="Arial" charset="0"/>
              </a:rPr>
              <a:t> normierte Entlastungsanspruch bei Forderungsausfällen den besonderen Umständen des Mineralölhandels Rechnung trägt. Wie der Senat bereits entschieden hat, lässt sich diese Regelung nicht auf andere Verbrauchsteuern übertragen (Senatsurteil in BFHE 244, 184, </a:t>
            </a:r>
            <a:r>
              <a:rPr lang="de-DE" sz="1800" dirty="0" err="1">
                <a:solidFill>
                  <a:schemeClr val="tx1"/>
                </a:solidFill>
                <a:latin typeface="Arial" charset="0"/>
              </a:rPr>
              <a:t>ZfZ</a:t>
            </a:r>
            <a:r>
              <a:rPr lang="de-DE" sz="1800" dirty="0">
                <a:solidFill>
                  <a:schemeClr val="tx1"/>
                </a:solidFill>
                <a:latin typeface="Arial" charset="0"/>
              </a:rPr>
              <a:t> 2014, 171). Auch ist zu berücksichtigen, dass allein der Systemgedanke der Verbrauchsbesteuerung den Gesetzgeber nicht dazu zwingt, alle Verbrauchsteuern nach einem System auszurichten und inhaltlich gleich auszugestalten. Abweichungen vom inneren System der Verbrauchsbesteuerung, das </a:t>
            </a:r>
            <a:r>
              <a:rPr lang="de-DE" sz="1800" dirty="0" err="1">
                <a:solidFill>
                  <a:schemeClr val="tx1"/>
                </a:solidFill>
                <a:latin typeface="Arial" charset="0"/>
              </a:rPr>
              <a:t>idealiter</a:t>
            </a:r>
            <a:r>
              <a:rPr lang="de-DE" sz="1800" dirty="0">
                <a:solidFill>
                  <a:schemeClr val="tx1"/>
                </a:solidFill>
                <a:latin typeface="Arial" charset="0"/>
              </a:rPr>
              <a:t> eine Gleichbehandlung aller Steuerpflichtigen fordert, müssen aufgrund sachgerechter Erwägungen möglich sein (Senatsurteile vom 1. Dezember 1998 VII R 21/97, BFHE 187, 177, </a:t>
            </a:r>
            <a:r>
              <a:rPr lang="de-DE" sz="1800" dirty="0" err="1">
                <a:solidFill>
                  <a:schemeClr val="tx1"/>
                </a:solidFill>
                <a:latin typeface="Arial" charset="0"/>
              </a:rPr>
              <a:t>ZfZ</a:t>
            </a:r>
            <a:r>
              <a:rPr lang="de-DE" sz="1800" dirty="0">
                <a:solidFill>
                  <a:schemeClr val="tx1"/>
                </a:solidFill>
                <a:latin typeface="Arial" charset="0"/>
              </a:rPr>
              <a:t> 1999, 133, und vom 27. August 1996 VII R 14/95, BFHE 181, 243, 250, </a:t>
            </a:r>
            <a:r>
              <a:rPr lang="de-DE" sz="1800" dirty="0" err="1">
                <a:solidFill>
                  <a:schemeClr val="tx1"/>
                </a:solidFill>
                <a:latin typeface="Arial" charset="0"/>
              </a:rPr>
              <a:t>ZfZ</a:t>
            </a:r>
            <a:r>
              <a:rPr lang="de-DE" sz="1800" dirty="0">
                <a:solidFill>
                  <a:schemeClr val="tx1"/>
                </a:solidFill>
                <a:latin typeface="Arial" charset="0"/>
              </a:rPr>
              <a:t> 1997, 128).</a:t>
            </a:r>
            <a:endParaRPr lang="de-DE" altLang="de-DE" sz="1800" dirty="0">
              <a:solidFill>
                <a:schemeClr val="tx1"/>
              </a:solidFill>
              <a:latin typeface="Arial" charset="0"/>
            </a:endParaRPr>
          </a:p>
        </p:txBody>
      </p:sp>
    </p:spTree>
    <p:extLst>
      <p:ext uri="{BB962C8B-B14F-4D97-AF65-F5344CB8AC3E}">
        <p14:creationId xmlns:p14="http://schemas.microsoft.com/office/powerpoint/2010/main" val="236276335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Schicksal des EV in der Insolvenz</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80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60098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Clr>
                <a:srgbClr val="FF0000"/>
              </a:buClr>
              <a:buFont typeface="Wingdings" pitchFamily="2" charset="2"/>
              <a:buChar char="Ø"/>
            </a:pPr>
            <a:r>
              <a:rPr lang="de-DE" altLang="de-DE" sz="2400" dirty="0"/>
              <a:t>Verlängerter Eigentumsvorbehalt</a:t>
            </a:r>
          </a:p>
          <a:p>
            <a:pPr marL="449263" lvl="1" indent="7938">
              <a:spcBef>
                <a:spcPct val="50000"/>
              </a:spcBef>
              <a:buClr>
                <a:srgbClr val="FF0000"/>
              </a:buClr>
              <a:buFont typeface="Wingdings" pitchFamily="2" charset="2"/>
              <a:buNone/>
            </a:pPr>
            <a:r>
              <a:rPr lang="de-DE" altLang="de-DE" sz="2400" b="1" dirty="0">
                <a:solidFill>
                  <a:srgbClr val="FF0000"/>
                </a:solidFill>
              </a:rPr>
              <a:t>Absonderungsrecht </a:t>
            </a:r>
            <a:r>
              <a:rPr lang="de-DE" altLang="de-DE" sz="2400" dirty="0">
                <a:solidFill>
                  <a:srgbClr val="FF0000"/>
                </a:solidFill>
              </a:rPr>
              <a:t>(</a:t>
            </a:r>
            <a:r>
              <a:rPr lang="de-DE" altLang="de-DE" sz="2400" dirty="0" smtClean="0">
                <a:solidFill>
                  <a:srgbClr val="FF0000"/>
                </a:solidFill>
              </a:rPr>
              <a:t>abgesonderte Befriedigung</a:t>
            </a:r>
            <a:r>
              <a:rPr lang="de-DE" altLang="de-DE" sz="2400" dirty="0">
                <a:solidFill>
                  <a:srgbClr val="FF0000"/>
                </a:solidFill>
              </a:rPr>
              <a:t>)</a:t>
            </a:r>
          </a:p>
          <a:p>
            <a:pPr>
              <a:spcBef>
                <a:spcPct val="50000"/>
              </a:spcBef>
              <a:buClr>
                <a:srgbClr val="FF0000"/>
              </a:buClr>
              <a:buFont typeface="Wingdings" pitchFamily="2" charset="2"/>
              <a:buChar char="Ø"/>
            </a:pPr>
            <a:r>
              <a:rPr lang="de-DE" altLang="de-DE" sz="2400" dirty="0"/>
              <a:t>Verlängerter Eigentumsvorbehalt – Erstreckung auf Entgelt aus Dienst-</a:t>
            </a:r>
            <a:r>
              <a:rPr lang="de-DE" altLang="de-DE" sz="2400" dirty="0" err="1"/>
              <a:t>leistungsaufträgen</a:t>
            </a:r>
            <a:endParaRPr lang="de-DE" altLang="de-DE" sz="2400" dirty="0"/>
          </a:p>
          <a:p>
            <a:pPr marL="449263" lvl="1" indent="7938">
              <a:spcBef>
                <a:spcPct val="50000"/>
              </a:spcBef>
              <a:buClr>
                <a:srgbClr val="FF0000"/>
              </a:buClr>
              <a:buFont typeface="Wingdings" pitchFamily="2" charset="2"/>
              <a:buNone/>
            </a:pPr>
            <a:r>
              <a:rPr lang="de-DE" altLang="de-DE" sz="2400" b="1" dirty="0">
                <a:solidFill>
                  <a:srgbClr val="FF0000"/>
                </a:solidFill>
              </a:rPr>
              <a:t>Absonderungsrecht </a:t>
            </a:r>
            <a:r>
              <a:rPr lang="de-DE" altLang="de-DE" sz="2400" dirty="0">
                <a:solidFill>
                  <a:srgbClr val="FF0000"/>
                </a:solidFill>
              </a:rPr>
              <a:t>(abgesonderte Befriedigung)</a:t>
            </a:r>
          </a:p>
        </p:txBody>
      </p:sp>
    </p:spTree>
    <p:extLst>
      <p:ext uri="{BB962C8B-B14F-4D97-AF65-F5344CB8AC3E}">
        <p14:creationId xmlns:p14="http://schemas.microsoft.com/office/powerpoint/2010/main" val="393916189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332656"/>
            <a:ext cx="6563072" cy="562074"/>
          </a:xfrm>
        </p:spPr>
        <p:txBody>
          <a:bodyPr>
            <a:noAutofit/>
          </a:bodyPr>
          <a:lstStyle/>
          <a:p>
            <a:r>
              <a:rPr lang="de-DE" sz="3000" b="1" dirty="0" smtClean="0">
                <a:solidFill>
                  <a:srgbClr val="0000CC"/>
                </a:solidFill>
              </a:rPr>
              <a:t>Schicksal des EV in der Insolvenz</a:t>
            </a:r>
            <a:endParaRPr lang="de-DE" sz="3000" b="1" dirty="0">
              <a:solidFill>
                <a:srgbClr val="0000CC"/>
              </a:solidFill>
            </a:endParaRPr>
          </a:p>
        </p:txBody>
      </p:sp>
      <p:sp>
        <p:nvSpPr>
          <p:cNvPr id="5" name="Foliennummernplatzhalter 4"/>
          <p:cNvSpPr>
            <a:spLocks noGrp="1"/>
          </p:cNvSpPr>
          <p:nvPr>
            <p:ph type="sldNum" sz="quarter" idx="12"/>
          </p:nvPr>
        </p:nvSpPr>
        <p:spPr/>
        <p:txBody>
          <a:bodyPr/>
          <a:lstStyle/>
          <a:p>
            <a:fld id="{3B46A3F9-BC9F-4B28-91BD-CBC301F68BC4}" type="slidenum">
              <a:rPr lang="de-DE" smtClean="0"/>
              <a:t>81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3965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r>
              <a:rPr lang="de-DE" altLang="de-DE" sz="2400" b="1" dirty="0"/>
              <a:t>Aus- bzw. Absonderungsrechte</a:t>
            </a:r>
          </a:p>
          <a:p>
            <a:pPr>
              <a:spcBef>
                <a:spcPct val="50000"/>
              </a:spcBef>
              <a:buFont typeface="Wingdings" panose="05000000000000000000" pitchFamily="2" charset="2"/>
              <a:buChar char="Ø"/>
            </a:pPr>
            <a:r>
              <a:rPr lang="de-DE" altLang="de-DE" sz="2400" dirty="0"/>
              <a:t>Manche Insolvenzverwalter lassen </a:t>
            </a:r>
            <a:r>
              <a:rPr lang="de-DE" altLang="de-DE" sz="2400" dirty="0" smtClean="0"/>
              <a:t>daraufhin </a:t>
            </a:r>
            <a:r>
              <a:rPr lang="de-DE" altLang="de-DE" sz="2400" dirty="0"/>
              <a:t>die noch vorhandene Ware abpumpen</a:t>
            </a:r>
          </a:p>
          <a:p>
            <a:pPr>
              <a:spcBef>
                <a:spcPct val="50000"/>
              </a:spcBef>
              <a:buFont typeface="Wingdings" panose="05000000000000000000" pitchFamily="2" charset="2"/>
              <a:buChar char="Ø"/>
            </a:pPr>
            <a:r>
              <a:rPr lang="de-DE" altLang="de-DE" sz="2400" dirty="0"/>
              <a:t>Manche Insolvenzverwalter zahlen </a:t>
            </a:r>
            <a:r>
              <a:rPr lang="de-DE" altLang="de-DE" sz="2400" dirty="0" smtClean="0"/>
              <a:t>daraufhin </a:t>
            </a:r>
            <a:r>
              <a:rPr lang="de-DE" altLang="de-DE" sz="2400" dirty="0"/>
              <a:t>die Ware – insbesondere bei Weiterführung des Betriebs</a:t>
            </a:r>
          </a:p>
          <a:p>
            <a:pPr>
              <a:spcBef>
                <a:spcPct val="50000"/>
              </a:spcBef>
              <a:buFont typeface="Wingdings" panose="05000000000000000000" pitchFamily="2" charset="2"/>
              <a:buChar char="Ø"/>
            </a:pPr>
            <a:r>
              <a:rPr lang="de-DE" altLang="de-DE" sz="2400" dirty="0"/>
              <a:t>Manche Insolvenzverwalter stellen sich stur wegen Vermischung mit anderen Lieferungen oder mit vorher bezahlten </a:t>
            </a:r>
            <a:r>
              <a:rPr lang="de-DE" altLang="de-DE" sz="2400" dirty="0" smtClean="0"/>
              <a:t>(</a:t>
            </a:r>
            <a:r>
              <a:rPr lang="de-DE" altLang="de-DE" sz="2400" dirty="0"/>
              <a:t>da kommt es auf die AGB an)</a:t>
            </a:r>
          </a:p>
        </p:txBody>
      </p:sp>
    </p:spTree>
    <p:extLst>
      <p:ext uri="{BB962C8B-B14F-4D97-AF65-F5344CB8AC3E}">
        <p14:creationId xmlns:p14="http://schemas.microsoft.com/office/powerpoint/2010/main" val="244220408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636912"/>
            <a:ext cx="8229600" cy="1143000"/>
          </a:xfrm>
        </p:spPr>
        <p:txBody>
          <a:bodyPr/>
          <a:lstStyle/>
          <a:p>
            <a:r>
              <a:rPr lang="de-DE" b="1" dirty="0" smtClean="0"/>
              <a:t>Pause</a:t>
            </a:r>
            <a:endParaRPr lang="de-DE" b="1" dirty="0"/>
          </a:p>
        </p:txBody>
      </p:sp>
      <p:sp>
        <p:nvSpPr>
          <p:cNvPr id="4" name="Foliennummernplatzhalter 3"/>
          <p:cNvSpPr>
            <a:spLocks noGrp="1"/>
          </p:cNvSpPr>
          <p:nvPr>
            <p:ph type="sldNum" sz="quarter" idx="12"/>
          </p:nvPr>
        </p:nvSpPr>
        <p:spPr/>
        <p:txBody>
          <a:bodyPr/>
          <a:lstStyle/>
          <a:p>
            <a:fld id="{3B46A3F9-BC9F-4B28-91BD-CBC301F68BC4}" type="slidenum">
              <a:rPr lang="de-DE" smtClean="0"/>
              <a:t>82</a:t>
            </a:fld>
            <a:endParaRPr lang="de-DE"/>
          </a:p>
        </p:txBody>
      </p:sp>
    </p:spTree>
    <p:extLst>
      <p:ext uri="{BB962C8B-B14F-4D97-AF65-F5344CB8AC3E}">
        <p14:creationId xmlns:p14="http://schemas.microsoft.com/office/powerpoint/2010/main" val="129123953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83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1029"/>
          <p:cNvSpPr txBox="1">
            <a:spLocks noChangeArrowheads="1"/>
          </p:cNvSpPr>
          <p:nvPr/>
        </p:nvSpPr>
        <p:spPr bwMode="auto">
          <a:xfrm>
            <a:off x="971600" y="2276872"/>
            <a:ext cx="7560000" cy="156966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algn="ctr">
              <a:spcBef>
                <a:spcPct val="50000"/>
              </a:spcBef>
            </a:pPr>
            <a:r>
              <a:rPr lang="de-DE" altLang="de-DE" sz="2400" b="1" dirty="0" smtClean="0">
                <a:latin typeface="Verdana" pitchFamily="34" charset="0"/>
              </a:rPr>
              <a:t>Teil 2</a:t>
            </a:r>
          </a:p>
          <a:p>
            <a:pPr marL="0" indent="0" algn="ctr">
              <a:spcBef>
                <a:spcPct val="50000"/>
              </a:spcBef>
            </a:pPr>
            <a:endParaRPr lang="de-DE" altLang="de-DE" sz="2400" b="1" dirty="0" smtClean="0">
              <a:latin typeface="Verdana" pitchFamily="34" charset="0"/>
            </a:endParaRPr>
          </a:p>
          <a:p>
            <a:pPr marL="0" indent="0" algn="ctr">
              <a:spcBef>
                <a:spcPct val="50000"/>
              </a:spcBef>
            </a:pPr>
            <a:r>
              <a:rPr lang="de-DE" altLang="de-DE" sz="2400" b="1" dirty="0" smtClean="0">
                <a:latin typeface="Verdana" pitchFamily="34" charset="0"/>
              </a:rPr>
              <a:t>Die Insolvenzverwalteranfechtung</a:t>
            </a:r>
            <a:endParaRPr lang="de-DE" altLang="de-DE" sz="2400" b="1" dirty="0"/>
          </a:p>
        </p:txBody>
      </p:sp>
    </p:spTree>
    <p:extLst>
      <p:ext uri="{BB962C8B-B14F-4D97-AF65-F5344CB8AC3E}">
        <p14:creationId xmlns:p14="http://schemas.microsoft.com/office/powerpoint/2010/main" val="10988701"/>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endParaRPr lang="de-DE" sz="3000" b="1" dirty="0">
              <a:solidFill>
                <a:srgbClr val="0000CC"/>
              </a:solidFill>
            </a:endParaRPr>
          </a:p>
        </p:txBody>
      </p:sp>
      <p:sp>
        <p:nvSpPr>
          <p:cNvPr id="4" name="Fußzeilenplatzhalter 3"/>
          <p:cNvSpPr>
            <a:spLocks noGrp="1"/>
          </p:cNvSpPr>
          <p:nvPr>
            <p:ph type="ftr" sz="quarter" idx="11"/>
          </p:nvPr>
        </p:nvSpPr>
        <p:spPr/>
        <p:txBody>
          <a:bodyPr/>
          <a:lstStyle/>
          <a:p>
            <a:r>
              <a:rPr lang="de-DE" smtClean="0"/>
              <a:t>Marcus Schäfer, Rechtsanwalt</a:t>
            </a:r>
            <a:endParaRPr lang="de-DE"/>
          </a:p>
        </p:txBody>
      </p:sp>
      <p:sp>
        <p:nvSpPr>
          <p:cNvPr id="5" name="Foliennummernplatzhalter 4"/>
          <p:cNvSpPr>
            <a:spLocks noGrp="1"/>
          </p:cNvSpPr>
          <p:nvPr>
            <p:ph type="sldNum" sz="quarter" idx="12"/>
          </p:nvPr>
        </p:nvSpPr>
        <p:spPr/>
        <p:txBody>
          <a:bodyPr/>
          <a:lstStyle/>
          <a:p>
            <a:fld id="{3B46A3F9-BC9F-4B28-91BD-CBC301F68BC4}" type="slidenum">
              <a:rPr lang="de-DE" smtClean="0"/>
              <a:t>84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088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buFontTx/>
              <a:buNone/>
            </a:pPr>
            <a:endParaRPr lang="de-DE" altLang="de-DE" sz="2200" dirty="0"/>
          </a:p>
        </p:txBody>
      </p:sp>
      <p:sp>
        <p:nvSpPr>
          <p:cNvPr id="11" name="Text Box 4"/>
          <p:cNvSpPr txBox="1">
            <a:spLocks noChangeArrowheads="1"/>
          </p:cNvSpPr>
          <p:nvPr/>
        </p:nvSpPr>
        <p:spPr bwMode="auto">
          <a:xfrm>
            <a:off x="971600" y="2636912"/>
            <a:ext cx="7162800" cy="157003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tabLst>
                <a:tab pos="1428750" algn="l"/>
                <a:tab pos="2667000" algn="l"/>
              </a:tabLst>
              <a:defRPr sz="3200">
                <a:solidFill>
                  <a:schemeClr val="tx1"/>
                </a:solidFill>
                <a:latin typeface="Verdana" pitchFamily="34" charset="0"/>
              </a:defRPr>
            </a:lvl1pPr>
            <a:lvl2pPr marL="742950" indent="-285750">
              <a:buChar char="–"/>
              <a:tabLst>
                <a:tab pos="1428750" algn="l"/>
                <a:tab pos="2667000" algn="l"/>
              </a:tabLst>
              <a:defRPr sz="2800">
                <a:solidFill>
                  <a:schemeClr val="tx1"/>
                </a:solidFill>
                <a:latin typeface="Verdana" pitchFamily="34" charset="0"/>
              </a:defRPr>
            </a:lvl2pPr>
            <a:lvl3pPr marL="1143000" indent="-228600">
              <a:tabLst>
                <a:tab pos="1428750" algn="l"/>
                <a:tab pos="2667000" algn="l"/>
              </a:tabLst>
              <a:defRPr sz="2400">
                <a:solidFill>
                  <a:schemeClr val="tx1"/>
                </a:solidFill>
                <a:latin typeface="Verdana" pitchFamily="34" charset="0"/>
              </a:defRPr>
            </a:lvl3pPr>
            <a:lvl4pPr marL="1600200" indent="-228600">
              <a:buChar char="–"/>
              <a:tabLst>
                <a:tab pos="1428750" algn="l"/>
                <a:tab pos="2667000" algn="l"/>
              </a:tabLst>
              <a:defRPr sz="2000">
                <a:solidFill>
                  <a:schemeClr val="tx1"/>
                </a:solidFill>
                <a:latin typeface="Verdana" pitchFamily="34" charset="0"/>
              </a:defRPr>
            </a:lvl4pPr>
            <a:lvl5pPr marL="2057400" indent="-228600">
              <a:buChar char="»"/>
              <a:tabLst>
                <a:tab pos="1428750" algn="l"/>
                <a:tab pos="2667000" algn="l"/>
              </a:tabLst>
              <a:defRPr sz="2000">
                <a:solidFill>
                  <a:schemeClr val="tx1"/>
                </a:solidFill>
                <a:latin typeface="Verdana" pitchFamily="34" charset="0"/>
              </a:defRPr>
            </a:lvl5pPr>
            <a:lvl6pPr marL="25146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6pPr>
            <a:lvl7pPr marL="29718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7pPr>
            <a:lvl8pPr marL="34290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8pPr>
            <a:lvl9pPr marL="3886200" indent="-228600" eaLnBrk="0" fontAlgn="base" hangingPunct="0">
              <a:spcBef>
                <a:spcPct val="20000"/>
              </a:spcBef>
              <a:spcAft>
                <a:spcPct val="0"/>
              </a:spcAft>
              <a:buChar char="»"/>
              <a:tabLst>
                <a:tab pos="1428750" algn="l"/>
                <a:tab pos="2667000" algn="l"/>
              </a:tabLst>
              <a:defRPr sz="2000">
                <a:solidFill>
                  <a:schemeClr val="tx1"/>
                </a:solidFill>
                <a:latin typeface="Verdana" pitchFamily="34" charset="0"/>
              </a:defRPr>
            </a:lvl9pPr>
          </a:lstStyle>
          <a:p>
            <a:pPr algn="ctr">
              <a:spcBef>
                <a:spcPct val="50000"/>
              </a:spcBef>
              <a:buFontTx/>
              <a:buNone/>
            </a:pPr>
            <a:r>
              <a:rPr lang="de-DE" altLang="de-DE" b="1"/>
              <a:t>Problemfeld der Insolvenzverwalter-anfechtung</a:t>
            </a:r>
          </a:p>
        </p:txBody>
      </p:sp>
    </p:spTree>
    <p:extLst>
      <p:ext uri="{BB962C8B-B14F-4D97-AF65-F5344CB8AC3E}">
        <p14:creationId xmlns:p14="http://schemas.microsoft.com/office/powerpoint/2010/main" val="159263693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Probleme mit dem Insolvenzverwalter </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85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1029"/>
          <p:cNvSpPr txBox="1">
            <a:spLocks noChangeArrowheads="1"/>
          </p:cNvSpPr>
          <p:nvPr/>
        </p:nvSpPr>
        <p:spPr bwMode="auto">
          <a:xfrm>
            <a:off x="1080000" y="1260000"/>
            <a:ext cx="7560000" cy="5032375"/>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000">
                <a:solidFill>
                  <a:schemeClr val="tx1"/>
                </a:solidFill>
                <a:latin typeface="Times New Roman" pitchFamily="18" charset="0"/>
              </a:defRPr>
            </a:lvl1pPr>
            <a:lvl2pPr marL="742950" indent="-285750">
              <a:defRPr sz="2000">
                <a:solidFill>
                  <a:schemeClr val="tx1"/>
                </a:solidFill>
                <a:latin typeface="Times New Roman" pitchFamily="18" charset="0"/>
              </a:defRPr>
            </a:lvl2pPr>
            <a:lvl3pPr marL="1143000" indent="-228600">
              <a:defRPr sz="2000">
                <a:solidFill>
                  <a:schemeClr val="tx1"/>
                </a:solidFill>
                <a:latin typeface="Times New Roman" pitchFamily="18" charset="0"/>
              </a:defRPr>
            </a:lvl3pPr>
            <a:lvl4pPr marL="1600200" indent="-228600">
              <a:defRPr sz="2000">
                <a:solidFill>
                  <a:schemeClr val="tx1"/>
                </a:solidFill>
                <a:latin typeface="Times New Roman" pitchFamily="18" charset="0"/>
              </a:defRPr>
            </a:lvl4pPr>
            <a:lvl5pPr marL="2057400" indent="-228600">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0" indent="0">
              <a:spcBef>
                <a:spcPct val="50000"/>
              </a:spcBef>
              <a:buFontTx/>
              <a:buNone/>
              <a:defRPr/>
            </a:pPr>
            <a:r>
              <a:rPr lang="de-DE" sz="2400" b="1" dirty="0">
                <a:latin typeface="Verdana" pitchFamily="34" charset="0"/>
              </a:rPr>
              <a:t>Typischer Ablauf der Insolvenz </a:t>
            </a:r>
          </a:p>
          <a:p>
            <a:pPr>
              <a:spcBef>
                <a:spcPct val="50000"/>
              </a:spcBef>
              <a:buFont typeface="Wingdings" pitchFamily="2" charset="2"/>
              <a:buChar char="Ø"/>
              <a:defRPr/>
            </a:pPr>
            <a:r>
              <a:rPr lang="de-DE" sz="2200" dirty="0">
                <a:latin typeface="Verdana" pitchFamily="34" charset="0"/>
              </a:rPr>
              <a:t>Antrag auf Eröffnung des Insolvenzverfahrens</a:t>
            </a:r>
          </a:p>
          <a:p>
            <a:pPr>
              <a:spcBef>
                <a:spcPct val="50000"/>
              </a:spcBef>
              <a:buFont typeface="Wingdings" pitchFamily="2" charset="2"/>
              <a:buChar char="Ø"/>
              <a:defRPr/>
            </a:pPr>
            <a:r>
              <a:rPr lang="de-DE" sz="2200" dirty="0">
                <a:latin typeface="Verdana" pitchFamily="34" charset="0"/>
              </a:rPr>
              <a:t>Bearbeitung des Antrages</a:t>
            </a:r>
          </a:p>
          <a:p>
            <a:pPr>
              <a:spcBef>
                <a:spcPct val="50000"/>
              </a:spcBef>
              <a:buFont typeface="Wingdings" pitchFamily="2" charset="2"/>
              <a:buChar char="Ø"/>
              <a:defRPr/>
            </a:pPr>
            <a:r>
              <a:rPr lang="de-DE" sz="2200" dirty="0">
                <a:latin typeface="Verdana" pitchFamily="34" charset="0"/>
              </a:rPr>
              <a:t>Eröffnung vorläufiges Verfahren</a:t>
            </a:r>
          </a:p>
          <a:p>
            <a:pPr>
              <a:spcBef>
                <a:spcPct val="50000"/>
              </a:spcBef>
              <a:buFont typeface="Wingdings" pitchFamily="2" charset="2"/>
              <a:buChar char="Ø"/>
              <a:defRPr/>
            </a:pPr>
            <a:r>
              <a:rPr lang="de-DE" sz="2200" dirty="0">
                <a:latin typeface="Verdana" pitchFamily="34" charset="0"/>
              </a:rPr>
              <a:t>Eröffnung des endgültigen Insolvenzverfahrens</a:t>
            </a:r>
          </a:p>
          <a:p>
            <a:pPr>
              <a:spcBef>
                <a:spcPct val="50000"/>
              </a:spcBef>
              <a:buFont typeface="Wingdings" pitchFamily="2" charset="2"/>
              <a:buChar char="Ø"/>
              <a:defRPr/>
            </a:pPr>
            <a:r>
              <a:rPr lang="de-DE" sz="2200" dirty="0">
                <a:latin typeface="Verdana" pitchFamily="34" charset="0"/>
              </a:rPr>
              <a:t>Termin zur Anmeldung etwa nach vier Wochen</a:t>
            </a:r>
          </a:p>
          <a:p>
            <a:pPr>
              <a:spcBef>
                <a:spcPct val="50000"/>
              </a:spcBef>
              <a:buFont typeface="Wingdings" pitchFamily="2" charset="2"/>
              <a:buChar char="Ø"/>
              <a:defRPr/>
            </a:pPr>
            <a:r>
              <a:rPr lang="de-DE" sz="2200" dirty="0">
                <a:latin typeface="Verdana" pitchFamily="34" charset="0"/>
              </a:rPr>
              <a:t>Etwa drei bis vier Wochen nach Anmeldungs-termin ist der Prüfungstermin</a:t>
            </a:r>
          </a:p>
          <a:p>
            <a:pPr>
              <a:spcBef>
                <a:spcPct val="50000"/>
              </a:spcBef>
              <a:buFont typeface="Wingdings" pitchFamily="2" charset="2"/>
              <a:buChar char="Ø"/>
              <a:defRPr/>
            </a:pPr>
            <a:r>
              <a:rPr lang="de-DE" sz="2200" dirty="0">
                <a:latin typeface="Verdana" pitchFamily="34" charset="0"/>
              </a:rPr>
              <a:t>Etwa fünf Jahre danach ist das Verfahren abgeschlossen und Sie erhalten meistens nichts.	</a:t>
            </a:r>
          </a:p>
        </p:txBody>
      </p:sp>
    </p:spTree>
    <p:extLst>
      <p:ext uri="{BB962C8B-B14F-4D97-AF65-F5344CB8AC3E}">
        <p14:creationId xmlns:p14="http://schemas.microsoft.com/office/powerpoint/2010/main" val="386374518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dirty="0"/>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86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755576" y="1260000"/>
            <a:ext cx="7560000" cy="430887"/>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457200" lvl="1" indent="0">
              <a:spcBef>
                <a:spcPct val="50000"/>
              </a:spcBef>
              <a:buNone/>
            </a:pPr>
            <a:r>
              <a:rPr lang="de-DE" altLang="de-DE" sz="2200" b="1" dirty="0"/>
              <a:t>Praxisrelevante Anfechtungsfälle</a:t>
            </a:r>
          </a:p>
        </p:txBody>
      </p:sp>
      <p:sp>
        <p:nvSpPr>
          <p:cNvPr id="11" name="Text Box 5"/>
          <p:cNvSpPr txBox="1">
            <a:spLocks noChangeArrowheads="1"/>
          </p:cNvSpPr>
          <p:nvPr/>
        </p:nvSpPr>
        <p:spPr bwMode="auto">
          <a:xfrm>
            <a:off x="251520" y="3284984"/>
            <a:ext cx="1368152" cy="8309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 130 InsO </a:t>
            </a:r>
            <a:r>
              <a:rPr lang="de-DE" altLang="de-DE" sz="1600" dirty="0" err="1"/>
              <a:t>konkruente</a:t>
            </a:r>
            <a:r>
              <a:rPr lang="de-DE" altLang="de-DE" sz="1600" dirty="0"/>
              <a:t> Deckung</a:t>
            </a:r>
          </a:p>
        </p:txBody>
      </p:sp>
      <p:sp>
        <p:nvSpPr>
          <p:cNvPr id="12" name="Text Box 5"/>
          <p:cNvSpPr txBox="1">
            <a:spLocks noChangeArrowheads="1"/>
          </p:cNvSpPr>
          <p:nvPr/>
        </p:nvSpPr>
        <p:spPr bwMode="auto">
          <a:xfrm>
            <a:off x="1763688" y="3284984"/>
            <a:ext cx="1531016" cy="8309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 131 InsO </a:t>
            </a:r>
            <a:r>
              <a:rPr lang="de-DE" altLang="de-DE" sz="1600" dirty="0" err="1"/>
              <a:t>inkonkruente</a:t>
            </a:r>
            <a:r>
              <a:rPr lang="de-DE" altLang="de-DE" sz="1600" dirty="0"/>
              <a:t> Deckung</a:t>
            </a:r>
          </a:p>
        </p:txBody>
      </p:sp>
      <p:sp>
        <p:nvSpPr>
          <p:cNvPr id="13" name="Text Box 5"/>
          <p:cNvSpPr txBox="1">
            <a:spLocks noChangeArrowheads="1"/>
          </p:cNvSpPr>
          <p:nvPr/>
        </p:nvSpPr>
        <p:spPr bwMode="auto">
          <a:xfrm>
            <a:off x="395536" y="4604935"/>
            <a:ext cx="2808312" cy="12003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Anfechtungszeitraum:</a:t>
            </a:r>
          </a:p>
          <a:p>
            <a:pPr marL="0" lvl="1" indent="0" algn="ctr">
              <a:spcBef>
                <a:spcPct val="50000"/>
              </a:spcBef>
              <a:buClr>
                <a:srgbClr val="0000FF"/>
              </a:buClr>
              <a:buNone/>
            </a:pPr>
            <a:r>
              <a:rPr lang="de-DE" altLang="de-DE" sz="1600" dirty="0"/>
              <a:t>alle Rechtshandlungen der letzten </a:t>
            </a:r>
            <a:r>
              <a:rPr lang="de-DE" altLang="de-DE" sz="1600" b="1" dirty="0">
                <a:solidFill>
                  <a:srgbClr val="FF0000"/>
                </a:solidFill>
              </a:rPr>
              <a:t>3 Monate </a:t>
            </a:r>
            <a:r>
              <a:rPr lang="de-DE" altLang="de-DE" sz="1600" dirty="0"/>
              <a:t>vor Insolvenzantragstellung</a:t>
            </a:r>
          </a:p>
        </p:txBody>
      </p:sp>
      <p:sp>
        <p:nvSpPr>
          <p:cNvPr id="15" name="Text Box 5"/>
          <p:cNvSpPr txBox="1">
            <a:spLocks noChangeArrowheads="1"/>
          </p:cNvSpPr>
          <p:nvPr/>
        </p:nvSpPr>
        <p:spPr bwMode="auto">
          <a:xfrm>
            <a:off x="3473032" y="3284984"/>
            <a:ext cx="2899168" cy="830997"/>
          </a:xfrm>
          <a:prstGeom prst="rect">
            <a:avLst/>
          </a:prstGeom>
          <a:noFill/>
          <a:ln w="9525">
            <a:solidFill>
              <a:schemeClr val="accent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 133 InsO</a:t>
            </a:r>
            <a:br>
              <a:rPr lang="de-DE" altLang="de-DE" sz="1600" dirty="0"/>
            </a:br>
            <a:r>
              <a:rPr lang="de-DE" altLang="de-DE" sz="1600" dirty="0"/>
              <a:t> vorsätzliche Gläubigerbenachteiligung</a:t>
            </a:r>
          </a:p>
        </p:txBody>
      </p:sp>
      <p:sp>
        <p:nvSpPr>
          <p:cNvPr id="16" name="Text Box 5"/>
          <p:cNvSpPr txBox="1">
            <a:spLocks noChangeArrowheads="1"/>
          </p:cNvSpPr>
          <p:nvPr/>
        </p:nvSpPr>
        <p:spPr bwMode="auto">
          <a:xfrm>
            <a:off x="6876256" y="3284984"/>
            <a:ext cx="1728192" cy="8309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C0C0C0">
                    <a:alpha val="50195"/>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 134 InsO unentgeltliche Leistung</a:t>
            </a:r>
          </a:p>
        </p:txBody>
      </p:sp>
      <p:sp>
        <p:nvSpPr>
          <p:cNvPr id="18" name="Text Box 5"/>
          <p:cNvSpPr txBox="1">
            <a:spLocks noChangeArrowheads="1"/>
          </p:cNvSpPr>
          <p:nvPr/>
        </p:nvSpPr>
        <p:spPr bwMode="auto">
          <a:xfrm>
            <a:off x="3491880" y="4581128"/>
            <a:ext cx="2808312" cy="12003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Anfechtungszeitraum:</a:t>
            </a:r>
          </a:p>
          <a:p>
            <a:pPr marL="0" lvl="1" indent="0" algn="ctr">
              <a:spcBef>
                <a:spcPct val="50000"/>
              </a:spcBef>
              <a:buClr>
                <a:srgbClr val="0000FF"/>
              </a:buClr>
              <a:buNone/>
            </a:pPr>
            <a:r>
              <a:rPr lang="de-DE" altLang="de-DE" sz="1600" dirty="0"/>
              <a:t>alle Rechtshandlungen der letzten </a:t>
            </a:r>
            <a:r>
              <a:rPr lang="de-DE" altLang="de-DE" sz="1600" b="1" dirty="0">
                <a:solidFill>
                  <a:srgbClr val="FF0000"/>
                </a:solidFill>
              </a:rPr>
              <a:t>10 Jahre </a:t>
            </a:r>
            <a:r>
              <a:rPr lang="de-DE" altLang="de-DE" sz="1600" dirty="0"/>
              <a:t>vor Insolvenzantragstellung</a:t>
            </a:r>
          </a:p>
        </p:txBody>
      </p:sp>
      <p:sp>
        <p:nvSpPr>
          <p:cNvPr id="19" name="Text Box 5"/>
          <p:cNvSpPr txBox="1">
            <a:spLocks noChangeArrowheads="1"/>
          </p:cNvSpPr>
          <p:nvPr/>
        </p:nvSpPr>
        <p:spPr bwMode="auto">
          <a:xfrm>
            <a:off x="6228184" y="4581128"/>
            <a:ext cx="2808312" cy="12003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0" lvl="1" indent="0" algn="ctr">
              <a:spcBef>
                <a:spcPct val="50000"/>
              </a:spcBef>
              <a:buClr>
                <a:srgbClr val="0000FF"/>
              </a:buClr>
              <a:buNone/>
            </a:pPr>
            <a:r>
              <a:rPr lang="de-DE" altLang="de-DE" sz="1600" dirty="0"/>
              <a:t>Anfechtungszeitraum:</a:t>
            </a:r>
          </a:p>
          <a:p>
            <a:pPr marL="0" lvl="1" indent="0" algn="ctr">
              <a:spcBef>
                <a:spcPct val="50000"/>
              </a:spcBef>
              <a:buClr>
                <a:srgbClr val="0000FF"/>
              </a:buClr>
              <a:buNone/>
            </a:pPr>
            <a:r>
              <a:rPr lang="de-DE" altLang="de-DE" sz="1600" dirty="0"/>
              <a:t>alle Rechtshandlungen der letzten </a:t>
            </a:r>
            <a:r>
              <a:rPr lang="de-DE" altLang="de-DE" sz="1600" b="1" dirty="0">
                <a:solidFill>
                  <a:srgbClr val="FF0000"/>
                </a:solidFill>
              </a:rPr>
              <a:t>4 Jahre </a:t>
            </a:r>
            <a:r>
              <a:rPr lang="de-DE" altLang="de-DE" sz="1600" dirty="0"/>
              <a:t>vor Insolvenzantragstellung</a:t>
            </a:r>
          </a:p>
        </p:txBody>
      </p:sp>
      <p:cxnSp>
        <p:nvCxnSpPr>
          <p:cNvPr id="20" name="Gerade Verbindung 19"/>
          <p:cNvCxnSpPr/>
          <p:nvPr/>
        </p:nvCxnSpPr>
        <p:spPr>
          <a:xfrm>
            <a:off x="4535576" y="1772816"/>
            <a:ext cx="3096764" cy="1472369"/>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Gerade Verbindung 22"/>
          <p:cNvCxnSpPr>
            <a:endCxn id="15" idx="0"/>
          </p:cNvCxnSpPr>
          <p:nvPr/>
        </p:nvCxnSpPr>
        <p:spPr>
          <a:xfrm>
            <a:off x="4535576" y="1772816"/>
            <a:ext cx="387040" cy="1512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Gerade Verbindung 24"/>
          <p:cNvCxnSpPr>
            <a:endCxn id="12" idx="0"/>
          </p:cNvCxnSpPr>
          <p:nvPr/>
        </p:nvCxnSpPr>
        <p:spPr>
          <a:xfrm flipH="1">
            <a:off x="2529196" y="1772816"/>
            <a:ext cx="2006380" cy="1512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 Verbindung 26"/>
          <p:cNvCxnSpPr>
            <a:endCxn id="11" idx="0"/>
          </p:cNvCxnSpPr>
          <p:nvPr/>
        </p:nvCxnSpPr>
        <p:spPr>
          <a:xfrm flipH="1">
            <a:off x="935596" y="1772816"/>
            <a:ext cx="3599980" cy="1512168"/>
          </a:xfrm>
          <a:prstGeom prst="line">
            <a:avLst/>
          </a:prstGeom>
        </p:spPr>
        <p:style>
          <a:lnRef idx="1">
            <a:schemeClr val="accent1"/>
          </a:lnRef>
          <a:fillRef idx="0">
            <a:schemeClr val="accent1"/>
          </a:fillRef>
          <a:effectRef idx="0">
            <a:schemeClr val="accent1"/>
          </a:effectRef>
          <a:fontRef idx="minor">
            <a:schemeClr val="tx1"/>
          </a:fontRef>
        </p:style>
      </p:cxnSp>
      <p:sp>
        <p:nvSpPr>
          <p:cNvPr id="28" name="Pfeil nach unten 27"/>
          <p:cNvSpPr/>
          <p:nvPr/>
        </p:nvSpPr>
        <p:spPr>
          <a:xfrm>
            <a:off x="971600" y="4221088"/>
            <a:ext cx="1512168" cy="3838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Pfeil nach unten 28"/>
          <p:cNvSpPr/>
          <p:nvPr/>
        </p:nvSpPr>
        <p:spPr>
          <a:xfrm>
            <a:off x="4716016" y="4197281"/>
            <a:ext cx="418968" cy="3838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Pfeil nach unten 29"/>
          <p:cNvSpPr/>
          <p:nvPr/>
        </p:nvSpPr>
        <p:spPr>
          <a:xfrm>
            <a:off x="7537408" y="4197281"/>
            <a:ext cx="418968" cy="38384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4090263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dirty="0"/>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87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2426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457200" lvl="1" indent="0">
              <a:spcBef>
                <a:spcPct val="50000"/>
              </a:spcBef>
              <a:buNone/>
            </a:pPr>
            <a:r>
              <a:rPr lang="de-DE" altLang="de-DE" sz="2200" b="1" dirty="0"/>
              <a:t>Kongruente Deckung § 130 InsO:</a:t>
            </a:r>
          </a:p>
          <a:p>
            <a:pPr marL="457200" lvl="1" indent="-2160000" defTabSz="320675">
              <a:spcBef>
                <a:spcPct val="50000"/>
              </a:spcBef>
              <a:buNone/>
            </a:pPr>
            <a:r>
              <a:rPr lang="de-DE" altLang="de-DE" sz="2200" dirty="0"/>
              <a:t>Kongruent: 	Gläubiger erhält genau das zu dem </a:t>
            </a:r>
            <a:br>
              <a:rPr lang="de-DE" altLang="de-DE" sz="2200" dirty="0"/>
            </a:br>
            <a:r>
              <a:rPr lang="de-DE" altLang="de-DE" sz="2200" dirty="0"/>
              <a:t>					Zeitpunkt, wie es bei Vertragsschluss </a:t>
            </a:r>
            <a:br>
              <a:rPr lang="de-DE" altLang="de-DE" sz="2200" dirty="0"/>
            </a:br>
            <a:r>
              <a:rPr lang="de-DE" altLang="de-DE" sz="2200" dirty="0"/>
              <a:t>					vereinbart war.</a:t>
            </a:r>
          </a:p>
          <a:p>
            <a:pPr lvl="1">
              <a:spcBef>
                <a:spcPct val="50000"/>
              </a:spcBef>
              <a:buClr>
                <a:srgbClr val="0000FF"/>
              </a:buClr>
              <a:buFont typeface="Wingdings" pitchFamily="2" charset="2"/>
              <a:buChar char="Ø"/>
            </a:pPr>
            <a:r>
              <a:rPr lang="de-DE" altLang="de-DE" sz="2200" dirty="0"/>
              <a:t>Zahlung bis zu drei Monate vor Insolvenzantrag</a:t>
            </a:r>
          </a:p>
          <a:p>
            <a:pPr lvl="1">
              <a:spcBef>
                <a:spcPct val="50000"/>
              </a:spcBef>
              <a:buClr>
                <a:srgbClr val="0000FF"/>
              </a:buClr>
              <a:buFont typeface="Wingdings" pitchFamily="2" charset="2"/>
              <a:buChar char="Ø"/>
            </a:pPr>
            <a:r>
              <a:rPr lang="de-DE" altLang="de-DE" sz="2200" dirty="0"/>
              <a:t>Zahlungsunfähigkeit des Gemeinschuldners</a:t>
            </a:r>
          </a:p>
          <a:p>
            <a:pPr lvl="1">
              <a:spcBef>
                <a:spcPct val="50000"/>
              </a:spcBef>
              <a:buClr>
                <a:srgbClr val="0000FF"/>
              </a:buClr>
              <a:buFont typeface="Wingdings" pitchFamily="2" charset="2"/>
              <a:buChar char="Ø"/>
            </a:pPr>
            <a:r>
              <a:rPr lang="de-DE" altLang="de-DE" sz="2200" dirty="0"/>
              <a:t>Kenntnis der Zahlungsunfähigkeit</a:t>
            </a:r>
          </a:p>
          <a:p>
            <a:pPr lvl="1">
              <a:spcBef>
                <a:spcPct val="50000"/>
              </a:spcBef>
              <a:buClr>
                <a:srgbClr val="0000FF"/>
              </a:buClr>
              <a:buFont typeface="Wingdings" pitchFamily="2" charset="2"/>
              <a:buChar char="Ø"/>
            </a:pPr>
            <a:r>
              <a:rPr lang="de-DE" altLang="de-DE" sz="2200" dirty="0"/>
              <a:t>Oder: nach Eröffnung des (vorläufigen) Verfahrens</a:t>
            </a:r>
          </a:p>
        </p:txBody>
      </p:sp>
    </p:spTree>
    <p:extLst>
      <p:ext uri="{BB962C8B-B14F-4D97-AF65-F5344CB8AC3E}">
        <p14:creationId xmlns:p14="http://schemas.microsoft.com/office/powerpoint/2010/main" val="236227303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dirty="0"/>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88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77425" y="1259999"/>
            <a:ext cx="7560000" cy="517064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457200" lvl="1" indent="0">
              <a:spcBef>
                <a:spcPct val="50000"/>
              </a:spcBef>
              <a:buNone/>
            </a:pPr>
            <a:r>
              <a:rPr lang="de-DE" altLang="de-DE" sz="2200" b="1" dirty="0"/>
              <a:t>Zahlungsunfähigkeit</a:t>
            </a:r>
          </a:p>
          <a:p>
            <a:pPr marL="1080000" indent="-1080000"/>
            <a:r>
              <a:rPr lang="de-DE" sz="2200" dirty="0"/>
              <a:t>BGH:	Deckungslücke von mehr als 10 % der fälligen und ernsthaft eingeforderten Verbindlichkeiten über einen längeren Zeitraum als drei Wochen.</a:t>
            </a:r>
          </a:p>
          <a:p>
            <a:pPr marL="1080000" indent="-1080000"/>
            <a:r>
              <a:rPr lang="de-DE" sz="2200" dirty="0"/>
              <a:t>	Diese Feststellung kann auch mit Hilfe von Indizien bewiesen werden.</a:t>
            </a:r>
          </a:p>
          <a:p>
            <a:pPr marL="1080000" indent="-1080000"/>
            <a:endParaRPr lang="de-DE" sz="2200" dirty="0"/>
          </a:p>
          <a:p>
            <a:pPr lvl="0">
              <a:buFont typeface="Wingdings" panose="05000000000000000000" pitchFamily="2" charset="2"/>
              <a:buChar char="Ø"/>
            </a:pPr>
            <a:r>
              <a:rPr lang="de-DE" sz="2200" dirty="0"/>
              <a:t>fällige Verbindlichkeiten, die bis zur Insolvenzeröffnung nicht bezahlt werden, deuten auf durchgehende Zahlungsunfähigkeit hin</a:t>
            </a:r>
          </a:p>
          <a:p>
            <a:pPr lvl="0">
              <a:buFont typeface="Wingdings" panose="05000000000000000000" pitchFamily="2" charset="2"/>
              <a:buChar char="Ø"/>
            </a:pPr>
            <a:r>
              <a:rPr lang="de-DE" sz="2200" dirty="0"/>
              <a:t>gegen den Schuldner betriebene Vollstreckungsverfahren</a:t>
            </a:r>
          </a:p>
          <a:p>
            <a:pPr lvl="0">
              <a:buFont typeface="Wingdings" panose="05000000000000000000" pitchFamily="2" charset="2"/>
              <a:buChar char="Ø"/>
            </a:pPr>
            <a:r>
              <a:rPr lang="de-DE" sz="2200" dirty="0"/>
              <a:t>jahrelange Nichtbegleichung von Sozialversicherungsbeiträgen</a:t>
            </a:r>
          </a:p>
        </p:txBody>
      </p:sp>
    </p:spTree>
    <p:extLst>
      <p:ext uri="{BB962C8B-B14F-4D97-AF65-F5344CB8AC3E}">
        <p14:creationId xmlns:p14="http://schemas.microsoft.com/office/powerpoint/2010/main" val="23772334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dirty="0"/>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89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77425" y="1259999"/>
            <a:ext cx="7560000" cy="381642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457200" lvl="1" indent="0">
              <a:spcBef>
                <a:spcPct val="50000"/>
              </a:spcBef>
              <a:buNone/>
            </a:pPr>
            <a:r>
              <a:rPr lang="de-DE" altLang="de-DE" sz="2200" b="1" dirty="0"/>
              <a:t>Kenntnis der Zahlungsunfähigkeit</a:t>
            </a:r>
          </a:p>
          <a:p>
            <a:pPr marL="1080000" indent="-1080000"/>
            <a:endParaRPr lang="de-DE" sz="2200" dirty="0"/>
          </a:p>
          <a:p>
            <a:pPr lvl="0">
              <a:buFont typeface="Wingdings" panose="05000000000000000000" pitchFamily="2" charset="2"/>
              <a:buChar char="Ø"/>
            </a:pPr>
            <a:endParaRPr lang="de-DE" sz="2200" dirty="0"/>
          </a:p>
          <a:p>
            <a:pPr lvl="0">
              <a:buFont typeface="Wingdings" panose="05000000000000000000" pitchFamily="2" charset="2"/>
              <a:buChar char="Ø"/>
            </a:pPr>
            <a:r>
              <a:rPr lang="de-DE" sz="2200" dirty="0"/>
              <a:t>Es bedarf nicht der positiven Kenntnis, dass Zahlungsunfähigkeit besteht (wie früher bei der Konkursordnung), sondern die Kenntnis von Umständen, die auf die Zahlungsunfähigkeit oder die drohende Zahlungsunfähigkeit schließen lassen.</a:t>
            </a:r>
          </a:p>
          <a:p>
            <a:pPr lvl="0">
              <a:buFont typeface="Wingdings" panose="05000000000000000000" pitchFamily="2" charset="2"/>
              <a:buChar char="Ø"/>
            </a:pPr>
            <a:r>
              <a:rPr lang="de-DE" sz="2200" dirty="0"/>
              <a:t>Es ist dabei eine "verständige Gesamtschau" auf diese Umstände vorzunehmen.</a:t>
            </a:r>
          </a:p>
        </p:txBody>
      </p:sp>
    </p:spTree>
    <p:extLst>
      <p:ext uri="{BB962C8B-B14F-4D97-AF65-F5344CB8AC3E}">
        <p14:creationId xmlns:p14="http://schemas.microsoft.com/office/powerpoint/2010/main" val="987250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3B46A3F9-BC9F-4B28-91BD-CBC301F68BC4}" type="slidenum">
              <a:rPr lang="de-DE" smtClean="0"/>
              <a:t>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3"/>
          <p:cNvSpPr txBox="1">
            <a:spLocks noChangeArrowheads="1"/>
          </p:cNvSpPr>
          <p:nvPr/>
        </p:nvSpPr>
        <p:spPr bwMode="auto">
          <a:xfrm>
            <a:off x="1165225" y="1268760"/>
            <a:ext cx="7292975"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82588" indent="-382588">
              <a:spcBef>
                <a:spcPct val="20000"/>
              </a:spcBef>
              <a:buChar char="•"/>
              <a:tabLst>
                <a:tab pos="3427413" algn="l"/>
              </a:tabLst>
              <a:defRPr sz="3200">
                <a:solidFill>
                  <a:srgbClr val="000066"/>
                </a:solidFill>
                <a:latin typeface="Times New Roman" charset="0"/>
              </a:defRPr>
            </a:lvl1pPr>
            <a:lvl2pPr marL="742950" indent="-285750">
              <a:spcBef>
                <a:spcPct val="20000"/>
              </a:spcBef>
              <a:buChar char="–"/>
              <a:tabLst>
                <a:tab pos="3427413" algn="l"/>
              </a:tabLst>
              <a:defRPr sz="2800">
                <a:solidFill>
                  <a:srgbClr val="000066"/>
                </a:solidFill>
                <a:latin typeface="Times New Roman" charset="0"/>
              </a:defRPr>
            </a:lvl2pPr>
            <a:lvl3pPr marL="1143000" indent="-228600">
              <a:spcBef>
                <a:spcPct val="20000"/>
              </a:spcBef>
              <a:buChar char="•"/>
              <a:tabLst>
                <a:tab pos="3427413" algn="l"/>
              </a:tabLst>
              <a:defRPr sz="2400">
                <a:solidFill>
                  <a:srgbClr val="000066"/>
                </a:solidFill>
                <a:latin typeface="Times New Roman" charset="0"/>
              </a:defRPr>
            </a:lvl3pPr>
            <a:lvl4pPr marL="1600200" indent="-228600">
              <a:spcBef>
                <a:spcPct val="20000"/>
              </a:spcBef>
              <a:buChar char="–"/>
              <a:tabLst>
                <a:tab pos="3427413" algn="l"/>
              </a:tabLst>
              <a:defRPr sz="2000">
                <a:solidFill>
                  <a:srgbClr val="000066"/>
                </a:solidFill>
                <a:latin typeface="Times New Roman" charset="0"/>
              </a:defRPr>
            </a:lvl4pPr>
            <a:lvl5pPr marL="2057400" indent="-228600">
              <a:spcBef>
                <a:spcPct val="20000"/>
              </a:spcBef>
              <a:buChar char="»"/>
              <a:tabLst>
                <a:tab pos="3427413" algn="l"/>
              </a:tabLst>
              <a:defRPr sz="2000">
                <a:solidFill>
                  <a:srgbClr val="000066"/>
                </a:solidFill>
                <a:latin typeface="Times New Roman" charset="0"/>
              </a:defRPr>
            </a:lvl5pPr>
            <a:lvl6pPr marL="2514600" indent="-228600" eaLnBrk="0" fontAlgn="base" hangingPunct="0">
              <a:spcBef>
                <a:spcPct val="20000"/>
              </a:spcBef>
              <a:spcAft>
                <a:spcPct val="0"/>
              </a:spcAft>
              <a:buChar char="»"/>
              <a:tabLst>
                <a:tab pos="3427413" algn="l"/>
              </a:tabLst>
              <a:defRPr sz="2000">
                <a:solidFill>
                  <a:srgbClr val="000066"/>
                </a:solidFill>
                <a:latin typeface="Times New Roman" charset="0"/>
              </a:defRPr>
            </a:lvl6pPr>
            <a:lvl7pPr marL="2971800" indent="-228600" eaLnBrk="0" fontAlgn="base" hangingPunct="0">
              <a:spcBef>
                <a:spcPct val="20000"/>
              </a:spcBef>
              <a:spcAft>
                <a:spcPct val="0"/>
              </a:spcAft>
              <a:buChar char="»"/>
              <a:tabLst>
                <a:tab pos="3427413" algn="l"/>
              </a:tabLst>
              <a:defRPr sz="2000">
                <a:solidFill>
                  <a:srgbClr val="000066"/>
                </a:solidFill>
                <a:latin typeface="Times New Roman" charset="0"/>
              </a:defRPr>
            </a:lvl7pPr>
            <a:lvl8pPr marL="3429000" indent="-228600" eaLnBrk="0" fontAlgn="base" hangingPunct="0">
              <a:spcBef>
                <a:spcPct val="20000"/>
              </a:spcBef>
              <a:spcAft>
                <a:spcPct val="0"/>
              </a:spcAft>
              <a:buChar char="»"/>
              <a:tabLst>
                <a:tab pos="3427413" algn="l"/>
              </a:tabLst>
              <a:defRPr sz="2000">
                <a:solidFill>
                  <a:srgbClr val="000066"/>
                </a:solidFill>
                <a:latin typeface="Times New Roman" charset="0"/>
              </a:defRPr>
            </a:lvl8pPr>
            <a:lvl9pPr marL="3886200" indent="-228600" eaLnBrk="0" fontAlgn="base" hangingPunct="0">
              <a:spcBef>
                <a:spcPct val="20000"/>
              </a:spcBef>
              <a:spcAft>
                <a:spcPct val="0"/>
              </a:spcAft>
              <a:buChar char="»"/>
              <a:tabLst>
                <a:tab pos="3427413" algn="l"/>
              </a:tabLst>
              <a:defRPr sz="2000">
                <a:solidFill>
                  <a:srgbClr val="000066"/>
                </a:solidFill>
                <a:latin typeface="Times New Roman" charset="0"/>
              </a:defRPr>
            </a:lvl9pPr>
          </a:lstStyle>
          <a:p>
            <a:pPr marL="0" indent="0">
              <a:spcBef>
                <a:spcPct val="50000"/>
              </a:spcBef>
              <a:buNone/>
            </a:pPr>
            <a:r>
              <a:rPr lang="de-DE" altLang="de-DE" sz="2400" dirty="0" smtClean="0">
                <a:solidFill>
                  <a:schemeClr val="tx1"/>
                </a:solidFill>
                <a:latin typeface="Arial" charset="0"/>
              </a:rPr>
              <a:t>Ich gehe davon aus – und hoffe –, dass in diesem Jahr nichts mehr kommen wird und dann im Rahmen des Wahljahres andere Themen auf der Agenda stehen.</a:t>
            </a:r>
          </a:p>
          <a:p>
            <a:pPr marL="0" indent="0">
              <a:spcBef>
                <a:spcPct val="50000"/>
              </a:spcBef>
              <a:buNone/>
            </a:pPr>
            <a:r>
              <a:rPr lang="de-DE" altLang="de-DE" sz="2400" dirty="0" smtClean="0">
                <a:solidFill>
                  <a:schemeClr val="tx1"/>
                </a:solidFill>
                <a:latin typeface="Arial" charset="0"/>
              </a:rPr>
              <a:t>Solche Situationen hatten wir seit 1992 schon öfter. </a:t>
            </a:r>
          </a:p>
          <a:p>
            <a:pPr marL="0" indent="0">
              <a:spcBef>
                <a:spcPct val="50000"/>
              </a:spcBef>
              <a:buNone/>
            </a:pPr>
            <a:r>
              <a:rPr lang="de-DE" altLang="de-DE" sz="2400" dirty="0" smtClean="0">
                <a:solidFill>
                  <a:schemeClr val="tx1"/>
                </a:solidFill>
                <a:latin typeface="Arial" charset="0"/>
              </a:rPr>
              <a:t>So massiv wie in diesem Jahr war sie aber bislang nicht.</a:t>
            </a:r>
            <a:endParaRPr lang="de-DE" altLang="de-DE" sz="2400" dirty="0">
              <a:solidFill>
                <a:schemeClr val="tx1"/>
              </a:solidFill>
              <a:latin typeface="Arial" charset="0"/>
            </a:endParaRPr>
          </a:p>
        </p:txBody>
      </p:sp>
    </p:spTree>
    <p:extLst>
      <p:ext uri="{BB962C8B-B14F-4D97-AF65-F5344CB8AC3E}">
        <p14:creationId xmlns:p14="http://schemas.microsoft.com/office/powerpoint/2010/main" val="3260519760"/>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90</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308598"/>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95250" indent="0">
              <a:spcBef>
                <a:spcPct val="50000"/>
              </a:spcBef>
            </a:pPr>
            <a:r>
              <a:rPr lang="de-DE" altLang="de-DE" sz="2200" b="1" dirty="0"/>
              <a:t>Beispiel: Kleine Spedition mit 2 Fahrzeugen</a:t>
            </a:r>
          </a:p>
          <a:p>
            <a:pPr>
              <a:spcBef>
                <a:spcPct val="50000"/>
              </a:spcBef>
              <a:buClr>
                <a:srgbClr val="0000FF"/>
              </a:buClr>
              <a:buFont typeface="Wingdings" pitchFamily="2" charset="2"/>
              <a:buChar char="Ø"/>
            </a:pPr>
            <a:r>
              <a:rPr lang="de-DE" altLang="de-DE" sz="2200" dirty="0"/>
              <a:t>Spedition erhält monatlich für 30.000 € Ware, Zahlungsziel 20 Tage.</a:t>
            </a:r>
          </a:p>
          <a:p>
            <a:pPr>
              <a:spcBef>
                <a:spcPct val="50000"/>
              </a:spcBef>
              <a:buClr>
                <a:srgbClr val="0000FF"/>
              </a:buClr>
              <a:buFont typeface="Wingdings" pitchFamily="2" charset="2"/>
              <a:buChar char="Ø"/>
            </a:pPr>
            <a:r>
              <a:rPr lang="de-DE" altLang="de-DE" sz="2200" dirty="0"/>
              <a:t>Rechnung 01.09. fällig am 21.09.</a:t>
            </a:r>
          </a:p>
          <a:p>
            <a:pPr>
              <a:spcBef>
                <a:spcPct val="50000"/>
              </a:spcBef>
              <a:buClr>
                <a:srgbClr val="0000FF"/>
              </a:buClr>
              <a:buFont typeface="Wingdings" pitchFamily="2" charset="2"/>
              <a:buChar char="Ø"/>
            </a:pPr>
            <a:r>
              <a:rPr lang="de-DE" altLang="de-DE" sz="2200" dirty="0"/>
              <a:t>Zahlung 18.10.</a:t>
            </a:r>
          </a:p>
          <a:p>
            <a:pPr>
              <a:spcBef>
                <a:spcPct val="50000"/>
              </a:spcBef>
              <a:buClr>
                <a:srgbClr val="0000FF"/>
              </a:buClr>
              <a:buFont typeface="Wingdings" pitchFamily="2" charset="2"/>
              <a:buChar char="Ø"/>
            </a:pPr>
            <a:r>
              <a:rPr lang="de-DE" altLang="de-DE" sz="2200" dirty="0"/>
              <a:t>01.11. Insolvenzantrag</a:t>
            </a:r>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344922103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91</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41945" y="1270274"/>
            <a:ext cx="7560000" cy="5001369"/>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95250" indent="0">
              <a:spcBef>
                <a:spcPct val="50000"/>
              </a:spcBef>
            </a:pPr>
            <a:r>
              <a:rPr lang="de-DE" altLang="de-DE" sz="2200" b="1" dirty="0"/>
              <a:t>Beispiel: Kleine Spedition mit 2 Fahrzeugen</a:t>
            </a:r>
          </a:p>
          <a:p>
            <a:pPr marL="95250" indent="0">
              <a:spcBef>
                <a:spcPct val="50000"/>
              </a:spcBef>
            </a:pPr>
            <a:endParaRPr lang="de-DE" altLang="de-DE" sz="2200" b="1" dirty="0"/>
          </a:p>
          <a:p>
            <a:pPr>
              <a:spcBef>
                <a:spcPct val="50000"/>
              </a:spcBef>
              <a:buClr>
                <a:srgbClr val="0000FF"/>
              </a:buClr>
              <a:buFont typeface="Wingdings" pitchFamily="2" charset="2"/>
              <a:buChar char="Ø"/>
            </a:pPr>
            <a:r>
              <a:rPr lang="de-DE" altLang="de-DE" sz="2200" dirty="0"/>
              <a:t>Bei Speditionen gibt es nur drei Kostenblöcke: </a:t>
            </a:r>
            <a:br>
              <a:rPr lang="de-DE" altLang="de-DE" sz="2200" dirty="0"/>
            </a:br>
            <a:r>
              <a:rPr lang="de-DE" altLang="de-DE" sz="2200" dirty="0"/>
              <a:t>DK, Leasing, Personal</a:t>
            </a:r>
          </a:p>
          <a:p>
            <a:pPr>
              <a:spcBef>
                <a:spcPct val="50000"/>
              </a:spcBef>
              <a:buClr>
                <a:srgbClr val="0000FF"/>
              </a:buClr>
              <a:buFont typeface="Wingdings" pitchFamily="2" charset="2"/>
              <a:buChar char="Ø"/>
            </a:pPr>
            <a:r>
              <a:rPr lang="de-DE" altLang="de-DE" sz="2200" dirty="0"/>
              <a:t>Deshalb sind 30.000,00 € immer mehr als 10 % der fälligen Verbindlichkeiten</a:t>
            </a:r>
          </a:p>
          <a:p>
            <a:pPr>
              <a:spcBef>
                <a:spcPct val="50000"/>
              </a:spcBef>
              <a:buClr>
                <a:srgbClr val="0000FF"/>
              </a:buClr>
              <a:buFont typeface="Wingdings" pitchFamily="2" charset="2"/>
              <a:buChar char="Ø"/>
            </a:pPr>
            <a:r>
              <a:rPr lang="de-DE" altLang="de-DE" sz="2200" dirty="0"/>
              <a:t>30.000,00 € drei Wochen nach Fälligkeit nicht gezahlt. </a:t>
            </a:r>
            <a:r>
              <a:rPr lang="de-DE" altLang="de-DE" sz="2200" b="1" dirty="0"/>
              <a:t>= Zahlungsunfähigkeit</a:t>
            </a:r>
          </a:p>
          <a:p>
            <a:pPr>
              <a:spcBef>
                <a:spcPct val="50000"/>
              </a:spcBef>
              <a:buClr>
                <a:srgbClr val="0000FF"/>
              </a:buClr>
              <a:buFont typeface="Wingdings" pitchFamily="2" charset="2"/>
              <a:buChar char="Ø"/>
            </a:pPr>
            <a:r>
              <a:rPr lang="de-DE" altLang="de-DE" sz="2200" dirty="0"/>
              <a:t>Das wissen Sie, da Sie diese Grundstruktur der Spedition kennen. </a:t>
            </a:r>
            <a:r>
              <a:rPr lang="de-DE" altLang="de-DE" sz="2200" b="1" dirty="0"/>
              <a:t>= Kenntnis von </a:t>
            </a:r>
            <a:r>
              <a:rPr lang="de-DE" altLang="de-DE" sz="2200" b="1" dirty="0" err="1"/>
              <a:t>Umstän</a:t>
            </a:r>
            <a:r>
              <a:rPr lang="de-DE" altLang="de-DE" sz="2200" b="1" dirty="0"/>
              <a:t>-den, die auf Zahlungsunfähigkeit schließen lassen</a:t>
            </a:r>
            <a:endParaRPr lang="de-DE" altLang="de-DE" sz="2200" dirty="0"/>
          </a:p>
        </p:txBody>
      </p:sp>
    </p:spTree>
    <p:extLst>
      <p:ext uri="{BB962C8B-B14F-4D97-AF65-F5344CB8AC3E}">
        <p14:creationId xmlns:p14="http://schemas.microsoft.com/office/powerpoint/2010/main" val="17495927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92</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83209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marL="95250" indent="0">
              <a:spcBef>
                <a:spcPct val="50000"/>
              </a:spcBef>
            </a:pPr>
            <a:r>
              <a:rPr lang="de-DE" altLang="de-DE" sz="2200" b="1" dirty="0"/>
              <a:t>Beispiel: Teilzahlungen</a:t>
            </a:r>
          </a:p>
          <a:p>
            <a:pPr>
              <a:spcBef>
                <a:spcPct val="50000"/>
              </a:spcBef>
              <a:buClr>
                <a:srgbClr val="0000FF"/>
              </a:buClr>
              <a:buFont typeface="Wingdings" pitchFamily="2" charset="2"/>
              <a:buChar char="Ø"/>
            </a:pPr>
            <a:r>
              <a:rPr lang="de-DE" altLang="de-DE" sz="2200" dirty="0"/>
              <a:t>Gasthaus bestellt immer ca. für 1.000 €.</a:t>
            </a:r>
          </a:p>
          <a:p>
            <a:pPr>
              <a:spcBef>
                <a:spcPct val="50000"/>
              </a:spcBef>
              <a:buClr>
                <a:srgbClr val="0000FF"/>
              </a:buClr>
              <a:buFont typeface="Wingdings" pitchFamily="2" charset="2"/>
              <a:buChar char="Ø"/>
            </a:pPr>
            <a:r>
              <a:rPr lang="de-DE" altLang="de-DE" sz="2200" dirty="0"/>
              <a:t>Einmal größere Lieferung über 2.500 €. Vereinbarung in zwei Raten zu zahlen wird sofort getroffen.</a:t>
            </a:r>
          </a:p>
          <a:p>
            <a:pPr>
              <a:spcBef>
                <a:spcPct val="50000"/>
              </a:spcBef>
              <a:buClr>
                <a:srgbClr val="0000FF"/>
              </a:buClr>
              <a:buFont typeface="Wingdings" pitchFamily="2" charset="2"/>
              <a:buChar char="Ø"/>
            </a:pPr>
            <a:r>
              <a:rPr lang="de-DE" altLang="de-DE" sz="2200" dirty="0"/>
              <a:t>Erste Rate kommt.</a:t>
            </a:r>
          </a:p>
          <a:p>
            <a:pPr>
              <a:spcBef>
                <a:spcPct val="50000"/>
              </a:spcBef>
              <a:buClr>
                <a:srgbClr val="0000FF"/>
              </a:buClr>
              <a:buFont typeface="Wingdings" pitchFamily="2" charset="2"/>
              <a:buChar char="Ø"/>
            </a:pPr>
            <a:r>
              <a:rPr lang="de-DE" altLang="de-DE" sz="2200" dirty="0"/>
              <a:t>Zweite Rate muss drei Mal gemahnt werden, kommt dann aber auch.</a:t>
            </a:r>
          </a:p>
          <a:p>
            <a:pPr>
              <a:spcBef>
                <a:spcPct val="50000"/>
              </a:spcBef>
              <a:buClr>
                <a:srgbClr val="0000FF"/>
              </a:buClr>
              <a:buFont typeface="Wingdings" pitchFamily="2" charset="2"/>
              <a:buChar char="Ø"/>
            </a:pPr>
            <a:r>
              <a:rPr lang="de-DE" altLang="de-DE" sz="2200" dirty="0"/>
              <a:t>Zweite Rate wird angefochten, da im Anfechtungszeitraum (drei Monate).</a:t>
            </a:r>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333483871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93</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97059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Inkongruente Deckung § 131 InsO:</a:t>
            </a:r>
          </a:p>
          <a:p>
            <a:pPr marL="0" indent="0">
              <a:spcBef>
                <a:spcPct val="50000"/>
              </a:spcBef>
              <a:buClr>
                <a:srgbClr val="0000FF"/>
              </a:buClr>
              <a:tabLst>
                <a:tab pos="2149475" algn="l"/>
              </a:tabLst>
            </a:pPr>
            <a:r>
              <a:rPr lang="de-DE" altLang="de-DE" sz="2200" dirty="0"/>
              <a:t>Inkongruent:	Befriedigung oder Sicherheit, die der </a:t>
            </a:r>
            <a:br>
              <a:rPr lang="de-DE" altLang="de-DE" sz="2200" dirty="0"/>
            </a:br>
            <a:r>
              <a:rPr lang="de-DE" altLang="de-DE" sz="2200" dirty="0"/>
              <a:t>	Gläubiger zu diesem Zeitpunkt nicht </a:t>
            </a:r>
            <a:br>
              <a:rPr lang="de-DE" altLang="de-DE" sz="2200" dirty="0"/>
            </a:br>
            <a:r>
              <a:rPr lang="de-DE" altLang="de-DE" sz="2200" dirty="0"/>
              <a:t>	oder nicht in der Art beanspruchen </a:t>
            </a:r>
            <a:br>
              <a:rPr lang="de-DE" altLang="de-DE" sz="2200" dirty="0"/>
            </a:br>
            <a:r>
              <a:rPr lang="de-DE" altLang="de-DE" sz="2200" dirty="0"/>
              <a:t>	konnte</a:t>
            </a:r>
          </a:p>
          <a:p>
            <a:pPr>
              <a:spcBef>
                <a:spcPts val="600"/>
              </a:spcBef>
              <a:buClr>
                <a:srgbClr val="0000FF"/>
              </a:buClr>
              <a:buFont typeface="Wingdings" panose="05000000000000000000" pitchFamily="2" charset="2"/>
              <a:buChar char="Ø"/>
            </a:pPr>
            <a:r>
              <a:rPr lang="de-DE" altLang="de-DE" sz="2200" dirty="0"/>
              <a:t>Ein Monat vor Insolvenzantrag (oder danach): </a:t>
            </a:r>
            <a:r>
              <a:rPr lang="de-DE" altLang="de-DE" sz="2200" dirty="0">
                <a:solidFill>
                  <a:srgbClr val="FF0000"/>
                </a:solidFill>
              </a:rPr>
              <a:t>immer anfechtbar</a:t>
            </a:r>
          </a:p>
          <a:p>
            <a:pPr>
              <a:spcBef>
                <a:spcPts val="600"/>
              </a:spcBef>
              <a:buClr>
                <a:srgbClr val="0000FF"/>
              </a:buClr>
              <a:buFont typeface="Wingdings" pitchFamily="2" charset="2"/>
              <a:buNone/>
            </a:pPr>
            <a:r>
              <a:rPr lang="de-DE" altLang="de-DE" sz="2200" b="1" dirty="0"/>
              <a:t>oder</a:t>
            </a:r>
          </a:p>
          <a:p>
            <a:pPr>
              <a:spcBef>
                <a:spcPts val="600"/>
              </a:spcBef>
              <a:buClr>
                <a:srgbClr val="0000FF"/>
              </a:buClr>
              <a:buFont typeface="Wingdings" pitchFamily="2" charset="2"/>
              <a:buChar char="Ø"/>
            </a:pPr>
            <a:r>
              <a:rPr lang="de-DE" altLang="de-DE" sz="2200" dirty="0"/>
              <a:t>Drei Monate vor Insolvenzantrag und der Schuldner war zahlungsunfähig</a:t>
            </a:r>
          </a:p>
          <a:p>
            <a:pPr>
              <a:spcBef>
                <a:spcPts val="600"/>
              </a:spcBef>
              <a:buClr>
                <a:srgbClr val="0000FF"/>
              </a:buClr>
              <a:buFont typeface="Wingdings" pitchFamily="2" charset="2"/>
              <a:buChar char="Ø"/>
            </a:pPr>
            <a:r>
              <a:rPr lang="de-DE" altLang="de-DE" sz="2200" dirty="0"/>
              <a:t>Drei Monate vor Insolvenzantrag und dem Gläubiger war bekannt, dass andere Gläubiger benachteiligt werden</a:t>
            </a:r>
          </a:p>
        </p:txBody>
      </p:sp>
    </p:spTree>
    <p:extLst>
      <p:ext uri="{BB962C8B-B14F-4D97-AF65-F5344CB8AC3E}">
        <p14:creationId xmlns:p14="http://schemas.microsoft.com/office/powerpoint/2010/main" val="201221974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94</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724370"/>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Tatbestände der Inkongruenz:</a:t>
            </a:r>
          </a:p>
          <a:p>
            <a:pPr>
              <a:spcBef>
                <a:spcPts val="600"/>
              </a:spcBef>
              <a:buClr>
                <a:srgbClr val="0000FF"/>
              </a:buClr>
              <a:buFont typeface="Wingdings" panose="05000000000000000000" pitchFamily="2" charset="2"/>
              <a:buChar char="Ø"/>
            </a:pPr>
            <a:endParaRPr lang="de-DE" altLang="de-DE" sz="2200" dirty="0"/>
          </a:p>
          <a:p>
            <a:pPr lvl="0">
              <a:lnSpc>
                <a:spcPct val="150000"/>
              </a:lnSpc>
              <a:buFont typeface="Wingdings" panose="05000000000000000000" pitchFamily="2" charset="2"/>
              <a:buChar char="Ø"/>
            </a:pPr>
            <a:r>
              <a:rPr lang="de-DE" sz="2400" dirty="0"/>
              <a:t>Zahlung nach Androhung oder Stellung eines </a:t>
            </a:r>
            <a:r>
              <a:rPr lang="de-DE" sz="2400" dirty="0" err="1"/>
              <a:t>Insolvenzantrages</a:t>
            </a:r>
            <a:endParaRPr lang="de-DE" sz="2400" dirty="0"/>
          </a:p>
          <a:p>
            <a:pPr lvl="0">
              <a:lnSpc>
                <a:spcPct val="150000"/>
              </a:lnSpc>
              <a:buFont typeface="Wingdings" panose="05000000000000000000" pitchFamily="2" charset="2"/>
              <a:buChar char="Ø"/>
            </a:pPr>
            <a:r>
              <a:rPr lang="de-DE" sz="2400" dirty="0"/>
              <a:t>Nachträgliche </a:t>
            </a:r>
            <a:r>
              <a:rPr lang="de-DE" sz="2400" dirty="0" err="1"/>
              <a:t>Besicherung</a:t>
            </a:r>
            <a:endParaRPr lang="de-DE" sz="2400" dirty="0"/>
          </a:p>
          <a:p>
            <a:pPr lvl="0">
              <a:lnSpc>
                <a:spcPct val="150000"/>
              </a:lnSpc>
              <a:buFont typeface="Wingdings" panose="05000000000000000000" pitchFamily="2" charset="2"/>
              <a:buChar char="Ø"/>
            </a:pPr>
            <a:r>
              <a:rPr lang="de-DE" sz="2400" dirty="0"/>
              <a:t>Zahlung durch Dritte ohne Verpflichtung</a:t>
            </a:r>
          </a:p>
          <a:p>
            <a:pPr lvl="0">
              <a:lnSpc>
                <a:spcPct val="150000"/>
              </a:lnSpc>
              <a:buFont typeface="Wingdings" panose="05000000000000000000" pitchFamily="2" charset="2"/>
              <a:buChar char="Ø"/>
            </a:pPr>
            <a:r>
              <a:rPr lang="de-DE" sz="2400" dirty="0"/>
              <a:t>Zahlung unter Vollstreckungsdruck oder in der Zwangsvollstreckung</a:t>
            </a:r>
          </a:p>
          <a:p>
            <a:pPr lvl="0">
              <a:lnSpc>
                <a:spcPct val="150000"/>
              </a:lnSpc>
              <a:buFont typeface="Wingdings" panose="05000000000000000000" pitchFamily="2" charset="2"/>
              <a:buChar char="Ø"/>
            </a:pPr>
            <a:endParaRPr lang="de-DE" sz="2400" dirty="0"/>
          </a:p>
        </p:txBody>
      </p:sp>
    </p:spTree>
    <p:extLst>
      <p:ext uri="{BB962C8B-B14F-4D97-AF65-F5344CB8AC3E}">
        <p14:creationId xmlns:p14="http://schemas.microsoft.com/office/powerpoint/2010/main" val="351836402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95</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3108543"/>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Fall:</a:t>
            </a:r>
          </a:p>
          <a:p>
            <a:pPr>
              <a:spcBef>
                <a:spcPts val="600"/>
              </a:spcBef>
              <a:buClr>
                <a:srgbClr val="0000FF"/>
              </a:buClr>
              <a:buFont typeface="Wingdings" panose="05000000000000000000" pitchFamily="2" charset="2"/>
              <a:buChar char="Ø"/>
            </a:pPr>
            <a:r>
              <a:rPr lang="de-DE" altLang="de-DE" sz="2200" dirty="0"/>
              <a:t>Kunde zahlt nicht. Sie erwirken einen Titel. </a:t>
            </a:r>
          </a:p>
          <a:p>
            <a:pPr>
              <a:spcBef>
                <a:spcPts val="600"/>
              </a:spcBef>
              <a:buClr>
                <a:srgbClr val="0000FF"/>
              </a:buClr>
              <a:buFont typeface="Wingdings" panose="05000000000000000000" pitchFamily="2" charset="2"/>
              <a:buChar char="Ø"/>
            </a:pPr>
            <a:r>
              <a:rPr lang="de-DE" altLang="de-DE" sz="2200" dirty="0"/>
              <a:t>Vollstreckung in Konto</a:t>
            </a:r>
          </a:p>
          <a:p>
            <a:pPr>
              <a:spcBef>
                <a:spcPts val="600"/>
              </a:spcBef>
              <a:buClr>
                <a:srgbClr val="0000FF"/>
              </a:buClr>
              <a:buFont typeface="Wingdings" panose="05000000000000000000" pitchFamily="2" charset="2"/>
              <a:buChar char="Ø"/>
            </a:pPr>
            <a:r>
              <a:rPr lang="de-DE" altLang="de-DE" sz="2200" dirty="0"/>
              <a:t>Zahlung am 21.10.</a:t>
            </a:r>
          </a:p>
          <a:p>
            <a:pPr>
              <a:spcBef>
                <a:spcPts val="600"/>
              </a:spcBef>
              <a:buClr>
                <a:srgbClr val="0000FF"/>
              </a:buClr>
              <a:buFont typeface="Wingdings" panose="05000000000000000000" pitchFamily="2" charset="2"/>
              <a:buChar char="Ø"/>
            </a:pPr>
            <a:r>
              <a:rPr lang="de-DE" altLang="de-DE" sz="2200" dirty="0"/>
              <a:t>01.11. Insolvenzantrag</a:t>
            </a:r>
          </a:p>
          <a:p>
            <a:pPr marL="0" indent="0">
              <a:spcBef>
                <a:spcPct val="50000"/>
              </a:spcBef>
              <a:buClr>
                <a:srgbClr val="0000FF"/>
              </a:buClr>
            </a:pPr>
            <a:endParaRPr lang="de-DE" altLang="de-DE" sz="2200" dirty="0"/>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195965488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96</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83209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Fall:</a:t>
            </a:r>
          </a:p>
          <a:p>
            <a:pPr>
              <a:spcBef>
                <a:spcPct val="50000"/>
              </a:spcBef>
              <a:buClr>
                <a:srgbClr val="0000FF"/>
              </a:buClr>
              <a:buFont typeface="Wingdings" pitchFamily="2" charset="2"/>
              <a:buChar char="Ø"/>
            </a:pPr>
            <a:r>
              <a:rPr lang="de-DE" altLang="de-DE" sz="2200" dirty="0"/>
              <a:t>Spedition erhält monatlich für 30.000 € Ware, Zahlungsziel 20 Tage.</a:t>
            </a:r>
          </a:p>
          <a:p>
            <a:pPr>
              <a:spcBef>
                <a:spcPct val="50000"/>
              </a:spcBef>
              <a:buClr>
                <a:srgbClr val="0000FF"/>
              </a:buClr>
              <a:buFont typeface="Wingdings" pitchFamily="2" charset="2"/>
              <a:buChar char="Ø"/>
            </a:pPr>
            <a:r>
              <a:rPr lang="de-DE" altLang="de-DE" sz="2200" dirty="0"/>
              <a:t>Rechnung 01.09.; 01.10.; 01.11.; usw. </a:t>
            </a:r>
          </a:p>
          <a:p>
            <a:pPr>
              <a:spcBef>
                <a:spcPct val="50000"/>
              </a:spcBef>
              <a:buClr>
                <a:srgbClr val="0000FF"/>
              </a:buClr>
              <a:buFont typeface="Wingdings" pitchFamily="2" charset="2"/>
              <a:buChar char="Ø"/>
            </a:pPr>
            <a:r>
              <a:rPr lang="de-DE" altLang="de-DE" sz="2200" dirty="0"/>
              <a:t>Kunde zahlt durchschnittlich sechs Wochen nach Fälligkeit</a:t>
            </a:r>
          </a:p>
          <a:p>
            <a:pPr>
              <a:spcBef>
                <a:spcPct val="50000"/>
              </a:spcBef>
              <a:buClr>
                <a:srgbClr val="0000FF"/>
              </a:buClr>
              <a:buFont typeface="Wingdings" pitchFamily="2" charset="2"/>
              <a:buChar char="Ø"/>
            </a:pPr>
            <a:r>
              <a:rPr lang="de-DE" altLang="de-DE" sz="2200" dirty="0"/>
              <a:t>Sie drohen Liefersperre am 01.12. an. Nach Verhandlungen werden am 15.01. drei Auflieger sicherungsübereignet. </a:t>
            </a:r>
          </a:p>
          <a:p>
            <a:pPr>
              <a:spcBef>
                <a:spcPct val="50000"/>
              </a:spcBef>
              <a:buClr>
                <a:srgbClr val="0000FF"/>
              </a:buClr>
              <a:buFont typeface="Wingdings" pitchFamily="2" charset="2"/>
              <a:buChar char="Ø"/>
            </a:pPr>
            <a:r>
              <a:rPr lang="de-DE" altLang="de-DE" sz="2200" dirty="0"/>
              <a:t>01.04. Insolvenzantrag</a:t>
            </a:r>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29088369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97</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052736"/>
            <a:ext cx="7560000" cy="5170646"/>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Fall:</a:t>
            </a:r>
          </a:p>
          <a:p>
            <a:pPr>
              <a:spcBef>
                <a:spcPct val="50000"/>
              </a:spcBef>
              <a:buClr>
                <a:srgbClr val="0000FF"/>
              </a:buClr>
              <a:buFont typeface="Wingdings" pitchFamily="2" charset="2"/>
              <a:buChar char="Ø"/>
            </a:pPr>
            <a:r>
              <a:rPr lang="de-DE" altLang="de-DE" sz="2200" dirty="0"/>
              <a:t>Spedition (GmbH) erhält monatlich für 30.000 € Ware, Zahlungsziel 20 Tage.</a:t>
            </a:r>
          </a:p>
          <a:p>
            <a:pPr>
              <a:spcBef>
                <a:spcPct val="50000"/>
              </a:spcBef>
              <a:buClr>
                <a:srgbClr val="0000FF"/>
              </a:buClr>
              <a:buFont typeface="Wingdings" pitchFamily="2" charset="2"/>
              <a:buChar char="Ø"/>
            </a:pPr>
            <a:r>
              <a:rPr lang="de-DE" altLang="de-DE" sz="2200" dirty="0"/>
              <a:t>Rechnung 01.09.; 01.10.; 01.11.; usw. </a:t>
            </a:r>
          </a:p>
          <a:p>
            <a:pPr>
              <a:spcBef>
                <a:spcPct val="50000"/>
              </a:spcBef>
              <a:buClr>
                <a:srgbClr val="0000FF"/>
              </a:buClr>
              <a:buFont typeface="Wingdings" pitchFamily="2" charset="2"/>
              <a:buChar char="Ø"/>
            </a:pPr>
            <a:r>
              <a:rPr lang="de-DE" altLang="de-DE" sz="2200" dirty="0"/>
              <a:t>Kunde zahlt durchschnittlich sechs Wochen nach Fälligkeit</a:t>
            </a:r>
          </a:p>
          <a:p>
            <a:pPr>
              <a:spcBef>
                <a:spcPct val="50000"/>
              </a:spcBef>
              <a:buClr>
                <a:srgbClr val="0000FF"/>
              </a:buClr>
              <a:buFont typeface="Wingdings" pitchFamily="2" charset="2"/>
              <a:buChar char="Ø"/>
            </a:pPr>
            <a:r>
              <a:rPr lang="de-DE" altLang="de-DE" sz="2200" dirty="0"/>
              <a:t>Sie drohen Liefersperre am 01.12. an. Nach Verhandlungen wird am 15.01. eine (valide) Grundschuld auf Privatgrundstück des Geschäftsführers eingetragen. </a:t>
            </a:r>
          </a:p>
          <a:p>
            <a:pPr>
              <a:spcBef>
                <a:spcPct val="50000"/>
              </a:spcBef>
              <a:buClr>
                <a:srgbClr val="0000FF"/>
              </a:buClr>
              <a:buFont typeface="Wingdings" pitchFamily="2" charset="2"/>
              <a:buChar char="Ø"/>
            </a:pPr>
            <a:r>
              <a:rPr lang="de-DE" altLang="de-DE" sz="2200" dirty="0"/>
              <a:t>01.04. Insolvenzantrag</a:t>
            </a:r>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35268345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98</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324261"/>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t>Fall:</a:t>
            </a:r>
          </a:p>
          <a:p>
            <a:pPr>
              <a:spcBef>
                <a:spcPct val="50000"/>
              </a:spcBef>
              <a:buClr>
                <a:srgbClr val="0000FF"/>
              </a:buClr>
              <a:buFont typeface="Wingdings" pitchFamily="2" charset="2"/>
              <a:buChar char="Ø"/>
            </a:pPr>
            <a:r>
              <a:rPr lang="de-DE" altLang="de-DE" sz="2200" dirty="0"/>
              <a:t>Spedition erhält monatlich für 30.000 € Ware und zahlt immer pünktlich nach 6 Wochen.</a:t>
            </a:r>
          </a:p>
          <a:p>
            <a:pPr>
              <a:spcBef>
                <a:spcPct val="50000"/>
              </a:spcBef>
              <a:buClr>
                <a:srgbClr val="0000FF"/>
              </a:buClr>
              <a:buFont typeface="Wingdings" pitchFamily="2" charset="2"/>
              <a:buChar char="Ø"/>
            </a:pPr>
            <a:r>
              <a:rPr lang="de-DE" altLang="de-DE" sz="2200" dirty="0"/>
              <a:t>Sie vereinbaren von Anfang an (vor drei Jahren) eine stille Sicherungszession der Forderungen der Spedition gegen Daimler.</a:t>
            </a:r>
          </a:p>
          <a:p>
            <a:pPr>
              <a:spcBef>
                <a:spcPct val="50000"/>
              </a:spcBef>
              <a:buClr>
                <a:srgbClr val="0000FF"/>
              </a:buClr>
              <a:buFont typeface="Wingdings" pitchFamily="2" charset="2"/>
              <a:buChar char="Ø"/>
            </a:pPr>
            <a:r>
              <a:rPr lang="de-DE" altLang="de-DE" sz="2200" dirty="0"/>
              <a:t>Plötzliche, für Sie völlig unerwartete, Insolvenz.</a:t>
            </a:r>
          </a:p>
          <a:p>
            <a:pPr>
              <a:spcBef>
                <a:spcPct val="50000"/>
              </a:spcBef>
              <a:buClr>
                <a:srgbClr val="0000FF"/>
              </a:buClr>
              <a:buFont typeface="Wingdings" pitchFamily="2" charset="2"/>
              <a:buChar char="Ø"/>
            </a:pPr>
            <a:r>
              <a:rPr lang="de-DE" altLang="de-DE" sz="2200" dirty="0"/>
              <a:t>Sie legen die Zession offen und Daimler zahlt die offenen Forderungen an Sie.</a:t>
            </a:r>
          </a:p>
          <a:p>
            <a:pPr marL="0" indent="0">
              <a:spcBef>
                <a:spcPct val="50000"/>
              </a:spcBef>
              <a:buClr>
                <a:srgbClr val="0000FF"/>
              </a:buClr>
            </a:pPr>
            <a:r>
              <a:rPr lang="de-DE" altLang="de-DE" sz="2200" dirty="0"/>
              <a:t>Kommt die Insolvenzverwalteranfechtung durch?</a:t>
            </a:r>
          </a:p>
        </p:txBody>
      </p:sp>
    </p:spTree>
    <p:extLst>
      <p:ext uri="{BB962C8B-B14F-4D97-AF65-F5344CB8AC3E}">
        <p14:creationId xmlns:p14="http://schemas.microsoft.com/office/powerpoint/2010/main" val="104738348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23728" y="274638"/>
            <a:ext cx="6563072" cy="562074"/>
          </a:xfrm>
        </p:spPr>
        <p:txBody>
          <a:bodyPr>
            <a:noAutofit/>
          </a:bodyPr>
          <a:lstStyle/>
          <a:p>
            <a:r>
              <a:rPr lang="de-DE" sz="3000" b="1" dirty="0">
                <a:solidFill>
                  <a:srgbClr val="0000CC"/>
                </a:solidFill>
              </a:rPr>
              <a:t>Insolvenzverwalteranfechtung</a:t>
            </a:r>
          </a:p>
        </p:txBody>
      </p:sp>
      <p:sp>
        <p:nvSpPr>
          <p:cNvPr id="4" name="Fußzeilenplatzhalter 3"/>
          <p:cNvSpPr>
            <a:spLocks noGrp="1"/>
          </p:cNvSpPr>
          <p:nvPr>
            <p:ph type="ftr" sz="quarter" idx="11"/>
          </p:nvPr>
        </p:nvSpPr>
        <p:spPr/>
        <p:txBody>
          <a:bodyPr/>
          <a:lstStyle/>
          <a:p>
            <a:r>
              <a:rPr lang="de-DE"/>
              <a:t>Marcus Schäfer, Rechtsanwalt</a:t>
            </a:r>
          </a:p>
        </p:txBody>
      </p:sp>
      <p:sp>
        <p:nvSpPr>
          <p:cNvPr id="5" name="Foliennummernplatzhalter 4"/>
          <p:cNvSpPr>
            <a:spLocks noGrp="1"/>
          </p:cNvSpPr>
          <p:nvPr>
            <p:ph type="sldNum" sz="quarter" idx="12"/>
          </p:nvPr>
        </p:nvSpPr>
        <p:spPr/>
        <p:txBody>
          <a:bodyPr/>
          <a:lstStyle/>
          <a:p>
            <a:fld id="{3B46A3F9-BC9F-4B28-91BD-CBC301F68BC4}" type="slidenum">
              <a:rPr lang="de-DE" smtClean="0"/>
              <a:t>99</a:t>
            </a:fld>
            <a:endParaRPr lang="de-DE"/>
          </a:p>
        </p:txBody>
      </p:sp>
      <p:grpSp>
        <p:nvGrpSpPr>
          <p:cNvPr id="8" name="Gruppieren 7"/>
          <p:cNvGrpSpPr/>
          <p:nvPr/>
        </p:nvGrpSpPr>
        <p:grpSpPr>
          <a:xfrm>
            <a:off x="179512" y="191170"/>
            <a:ext cx="8784976" cy="6190158"/>
            <a:chOff x="179512" y="692696"/>
            <a:chExt cx="8784976" cy="5472608"/>
          </a:xfrm>
        </p:grpSpPr>
        <p:sp>
          <p:nvSpPr>
            <p:cNvPr id="6" name="Rechteck 5"/>
            <p:cNvSpPr/>
            <p:nvPr/>
          </p:nvSpPr>
          <p:spPr>
            <a:xfrm>
              <a:off x="179512" y="6093296"/>
              <a:ext cx="8784976"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rot="5400000">
              <a:off x="6228484" y="3356692"/>
              <a:ext cx="5400000" cy="72008"/>
            </a:xfrm>
            <a:prstGeom prst="rect">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9" name="Grafik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187" y="191170"/>
            <a:ext cx="1731517" cy="782646"/>
          </a:xfrm>
          <a:prstGeom prst="rect">
            <a:avLst/>
          </a:prstGeom>
        </p:spPr>
      </p:pic>
      <p:sp>
        <p:nvSpPr>
          <p:cNvPr id="10" name="Text Box 5"/>
          <p:cNvSpPr txBox="1">
            <a:spLocks noChangeArrowheads="1"/>
          </p:cNvSpPr>
          <p:nvPr/>
        </p:nvSpPr>
        <p:spPr bwMode="auto">
          <a:xfrm>
            <a:off x="1080000" y="1260000"/>
            <a:ext cx="7560000" cy="4832092"/>
          </a:xfrm>
          <a:prstGeom prst="rect">
            <a:avLst/>
          </a:prstGeom>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81000" indent="-381000">
              <a:defRPr sz="3200">
                <a:solidFill>
                  <a:schemeClr val="tx1"/>
                </a:solidFill>
                <a:latin typeface="Verdana" pitchFamily="34" charset="0"/>
              </a:defRPr>
            </a:lvl1pPr>
            <a:lvl2pPr marL="742950" indent="-285750">
              <a:buChar char="–"/>
              <a:defRPr sz="2800">
                <a:solidFill>
                  <a:schemeClr val="tx1"/>
                </a:solidFill>
                <a:latin typeface="Verdana" pitchFamily="34" charset="0"/>
              </a:defRPr>
            </a:lvl2pPr>
            <a:lvl3pPr marL="1143000" indent="-228600">
              <a:defRPr sz="2400">
                <a:solidFill>
                  <a:schemeClr val="tx1"/>
                </a:solidFill>
                <a:latin typeface="Verdana" pitchFamily="34" charset="0"/>
              </a:defRPr>
            </a:lvl3pPr>
            <a:lvl4pPr marL="1600200" indent="-228600">
              <a:buChar char="–"/>
              <a:defRPr sz="2000">
                <a:solidFill>
                  <a:schemeClr val="tx1"/>
                </a:solidFill>
                <a:latin typeface="Verdana" pitchFamily="34" charset="0"/>
              </a:defRPr>
            </a:lvl4pPr>
            <a:lvl5pPr marL="2057400" indent="-228600">
              <a:buChar char="»"/>
              <a:defRPr sz="2000">
                <a:solidFill>
                  <a:schemeClr val="tx1"/>
                </a:solidFill>
                <a:latin typeface="Verdana" pitchFamily="34" charset="0"/>
              </a:defRPr>
            </a:lvl5pPr>
            <a:lvl6pPr marL="2514600" indent="-228600" eaLnBrk="0" fontAlgn="base" hangingPunct="0">
              <a:spcBef>
                <a:spcPct val="20000"/>
              </a:spcBef>
              <a:spcAft>
                <a:spcPct val="0"/>
              </a:spcAft>
              <a:buChar char="»"/>
              <a:defRPr sz="2000">
                <a:solidFill>
                  <a:schemeClr val="tx1"/>
                </a:solidFill>
                <a:latin typeface="Verdana" pitchFamily="34" charset="0"/>
              </a:defRPr>
            </a:lvl6pPr>
            <a:lvl7pPr marL="2971800" indent="-228600" eaLnBrk="0" fontAlgn="base" hangingPunct="0">
              <a:spcBef>
                <a:spcPct val="20000"/>
              </a:spcBef>
              <a:spcAft>
                <a:spcPct val="0"/>
              </a:spcAft>
              <a:buChar char="»"/>
              <a:defRPr sz="2000">
                <a:solidFill>
                  <a:schemeClr val="tx1"/>
                </a:solidFill>
                <a:latin typeface="Verdana" pitchFamily="34" charset="0"/>
              </a:defRPr>
            </a:lvl7pPr>
            <a:lvl8pPr marL="3429000" indent="-228600" eaLnBrk="0" fontAlgn="base" hangingPunct="0">
              <a:spcBef>
                <a:spcPct val="20000"/>
              </a:spcBef>
              <a:spcAft>
                <a:spcPct val="0"/>
              </a:spcAft>
              <a:buChar char="»"/>
              <a:defRPr sz="2000">
                <a:solidFill>
                  <a:schemeClr val="tx1"/>
                </a:solidFill>
                <a:latin typeface="Verdana" pitchFamily="34" charset="0"/>
              </a:defRPr>
            </a:lvl8pPr>
            <a:lvl9pPr marL="3886200" indent="-228600" eaLnBrk="0" fontAlgn="base" hangingPunct="0">
              <a:spcBef>
                <a:spcPct val="20000"/>
              </a:spcBef>
              <a:spcAft>
                <a:spcPct val="0"/>
              </a:spcAft>
              <a:buChar char="»"/>
              <a:defRPr sz="2000">
                <a:solidFill>
                  <a:schemeClr val="tx1"/>
                </a:solidFill>
                <a:latin typeface="Verdana" pitchFamily="34" charset="0"/>
              </a:defRPr>
            </a:lvl9pPr>
          </a:lstStyle>
          <a:p>
            <a:pPr>
              <a:spcBef>
                <a:spcPct val="50000"/>
              </a:spcBef>
            </a:pPr>
            <a:r>
              <a:rPr lang="de-DE" altLang="de-DE" sz="2200" b="1" dirty="0">
                <a:ea typeface="Verdana" pitchFamily="34" charset="0"/>
                <a:cs typeface="Verdana" pitchFamily="34" charset="0"/>
              </a:rPr>
              <a:t>Vorsätzliche Benachteiligung § 133 InsO:</a:t>
            </a:r>
          </a:p>
          <a:p>
            <a:pPr>
              <a:spcBef>
                <a:spcPct val="50000"/>
              </a:spcBef>
              <a:buClr>
                <a:srgbClr val="0000FF"/>
              </a:buClr>
              <a:buFont typeface="Wingdings" pitchFamily="2" charset="2"/>
              <a:buChar char="Ø"/>
            </a:pPr>
            <a:r>
              <a:rPr lang="de-DE" altLang="de-DE" sz="2200" dirty="0">
                <a:ea typeface="Verdana" pitchFamily="34" charset="0"/>
                <a:cs typeface="Verdana" pitchFamily="34" charset="0"/>
              </a:rPr>
              <a:t>Zehn Jahre vor Insolvenzantrag</a:t>
            </a:r>
          </a:p>
          <a:p>
            <a:pPr>
              <a:spcBef>
                <a:spcPct val="50000"/>
              </a:spcBef>
              <a:buClr>
                <a:srgbClr val="0000FF"/>
              </a:buClr>
              <a:buFont typeface="Wingdings" pitchFamily="2" charset="2"/>
              <a:buChar char="Ø"/>
            </a:pPr>
            <a:r>
              <a:rPr lang="de-DE" altLang="de-DE" sz="2200" b="1" dirty="0">
                <a:solidFill>
                  <a:srgbClr val="FF0000"/>
                </a:solidFill>
                <a:ea typeface="Verdana" pitchFamily="34" charset="0"/>
                <a:cs typeface="Verdana" pitchFamily="34" charset="0"/>
              </a:rPr>
              <a:t>Schuldner leistet</a:t>
            </a:r>
            <a:r>
              <a:rPr lang="de-DE" altLang="de-DE" sz="2200" dirty="0">
                <a:ea typeface="Verdana" pitchFamily="34" charset="0"/>
                <a:cs typeface="Verdana" pitchFamily="34" charset="0"/>
              </a:rPr>
              <a:t> in Kenntnis, dass er andere Gläubiger benachteilige = Gläubigerbenach-teiligungsvorsatz</a:t>
            </a:r>
          </a:p>
          <a:p>
            <a:pPr>
              <a:spcBef>
                <a:spcPct val="50000"/>
              </a:spcBef>
              <a:buClr>
                <a:srgbClr val="0000FF"/>
              </a:buClr>
              <a:buFont typeface="Wingdings" pitchFamily="2" charset="2"/>
              <a:buChar char="Ø"/>
            </a:pPr>
            <a:r>
              <a:rPr lang="de-DE" altLang="de-DE" sz="2200" dirty="0">
                <a:ea typeface="Verdana" pitchFamily="34" charset="0"/>
                <a:cs typeface="Verdana" pitchFamily="34" charset="0"/>
              </a:rPr>
              <a:t>Kenntnis des Gläubigers dieses Vorsatzes</a:t>
            </a:r>
          </a:p>
          <a:p>
            <a:pPr marL="0" indent="0">
              <a:spcBef>
                <a:spcPct val="50000"/>
              </a:spcBef>
              <a:buClr>
                <a:srgbClr val="0000FF"/>
              </a:buClr>
            </a:pPr>
            <a:r>
              <a:rPr lang="de-DE" altLang="de-DE" sz="2200" dirty="0">
                <a:ea typeface="Verdana" pitchFamily="34" charset="0"/>
                <a:cs typeface="Verdana" pitchFamily="34" charset="0"/>
              </a:rPr>
              <a:t>Diese Kenntnis wird vermutet, wenn der Gläubiger</a:t>
            </a:r>
          </a:p>
          <a:p>
            <a:pPr>
              <a:spcBef>
                <a:spcPct val="50000"/>
              </a:spcBef>
              <a:buClr>
                <a:srgbClr val="0000FF"/>
              </a:buClr>
              <a:buFont typeface="Wingdings" pitchFamily="2" charset="2"/>
              <a:buChar char="Ø"/>
            </a:pPr>
            <a:r>
              <a:rPr lang="de-DE" altLang="de-DE" sz="2200" b="1" dirty="0">
                <a:solidFill>
                  <a:srgbClr val="FF0000"/>
                </a:solidFill>
                <a:ea typeface="Verdana" pitchFamily="34" charset="0"/>
                <a:cs typeface="Verdana" pitchFamily="34" charset="0"/>
              </a:rPr>
              <a:t>Kenntnis von der drohenden </a:t>
            </a:r>
            <a:r>
              <a:rPr lang="de-DE" altLang="de-DE" sz="2200" b="1">
                <a:solidFill>
                  <a:srgbClr val="FF0000"/>
                </a:solidFill>
                <a:ea typeface="Verdana" pitchFamily="34" charset="0"/>
                <a:cs typeface="Verdana" pitchFamily="34" charset="0"/>
              </a:rPr>
              <a:t>Zahlungsun-fähigkeit</a:t>
            </a:r>
            <a:r>
              <a:rPr lang="de-DE" altLang="de-DE" sz="2200" b="1" dirty="0">
                <a:solidFill>
                  <a:srgbClr val="FF0000"/>
                </a:solidFill>
                <a:ea typeface="Verdana" pitchFamily="34" charset="0"/>
                <a:cs typeface="Verdana" pitchFamily="34" charset="0"/>
              </a:rPr>
              <a:t> </a:t>
            </a:r>
            <a:r>
              <a:rPr lang="de-DE" altLang="de-DE" sz="2200" dirty="0">
                <a:ea typeface="Verdana" pitchFamily="34" charset="0"/>
                <a:cs typeface="Verdana" pitchFamily="34" charset="0"/>
              </a:rPr>
              <a:t>und das Wissen hatte, dass anderer Gläubiger benachteiligt werden.</a:t>
            </a:r>
          </a:p>
          <a:p>
            <a:pPr>
              <a:spcBef>
                <a:spcPct val="50000"/>
              </a:spcBef>
              <a:buClr>
                <a:srgbClr val="0000FF"/>
              </a:buClr>
              <a:buFont typeface="Wingdings" pitchFamily="2" charset="2"/>
              <a:buChar char="Ø"/>
            </a:pPr>
            <a:endParaRPr lang="de-DE" altLang="de-DE" sz="2200" dirty="0">
              <a:ea typeface="Verdana" pitchFamily="34" charset="0"/>
              <a:cs typeface="Verdana" pitchFamily="34" charset="0"/>
            </a:endParaRPr>
          </a:p>
        </p:txBody>
      </p:sp>
    </p:spTree>
    <p:extLst>
      <p:ext uri="{BB962C8B-B14F-4D97-AF65-F5344CB8AC3E}">
        <p14:creationId xmlns:p14="http://schemas.microsoft.com/office/powerpoint/2010/main" val="1877382436"/>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ffectLst/>
        <a:extLst>
          <a:ext uri="{909E8E84-426E-40DD-AFC4-6F175D3DCCD1}">
            <a14:hiddenFill xmlns:a14="http://schemas.microsoft.com/office/drawing/2010/main">
              <a:solidFill>
                <a:srgbClr val="C0C0C0">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wrap="square">
        <a:spAutoFit/>
      </a:bodyPr>
      <a:lstStyle>
        <a:defPPr>
          <a:spcBef>
            <a:spcPct val="50000"/>
          </a:spcBef>
          <a:buFont typeface="Wingdings" pitchFamily="2" charset="2"/>
          <a:buChar char="Ø"/>
          <a:defRPr sz="2200" dirty="0">
            <a:latin typeface="Arial" charset="0"/>
          </a:defRPr>
        </a:defPPr>
      </a:lstStyle>
    </a:txDef>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9217</Words>
  <Application>Microsoft Office PowerPoint</Application>
  <PresentationFormat>Bildschirmpräsentation (4:3)</PresentationFormat>
  <Paragraphs>1685</Paragraphs>
  <Slides>218</Slides>
  <Notes>2</Notes>
  <HiddenSlides>0</HiddenSlides>
  <MMClips>0</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218</vt:i4>
      </vt:variant>
    </vt:vector>
  </HeadingPairs>
  <TitlesOfParts>
    <vt:vector size="220" baseType="lpstr">
      <vt:lpstr>Larissa</vt:lpstr>
      <vt:lpstr>Arbeitsblatt</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Gesetz, Verordnungen, Rechtsquellen</vt:lpstr>
      <vt:lpstr>PowerPoint-Präsentation</vt:lpstr>
      <vt:lpstr>Produkte der Steuerentlastung</vt:lpstr>
      <vt:lpstr>Produkte der Steuerentlastung</vt:lpstr>
      <vt:lpstr>Produkte der Steuerentlastung</vt:lpstr>
      <vt:lpstr>Steuerentlastung für Biokraftstoffe</vt:lpstr>
      <vt:lpstr>Steuerentlastung für Biokraftstoffe</vt:lpstr>
      <vt:lpstr>Steuerentlastung für Biokraftstoffe</vt:lpstr>
      <vt:lpstr>PowerPoint-Präsentation</vt:lpstr>
      <vt:lpstr>Zahlungsunfähigkeit  Ziffer 18 f.</vt:lpstr>
      <vt:lpstr>Zahlungsunfähigkeit  Ziffer 18 f.</vt:lpstr>
      <vt:lpstr>Zahlungsunfähigkeit  Ziffer 18 f.</vt:lpstr>
      <vt:lpstr>Zahlungsunfähigkeit  Ziffer 18 f.</vt:lpstr>
      <vt:lpstr>Zahlungsunfähigkeit  Ziffer 18 f.</vt:lpstr>
      <vt:lpstr>Zahlungsunfähigkeit  Ziffer 18 f.</vt:lpstr>
      <vt:lpstr>Zahlungsunfähigkeit  Ziffer 18 f.</vt:lpstr>
      <vt:lpstr>Zahlungsunfähigkeit  Ziffer 18 f.</vt:lpstr>
      <vt:lpstr>Zahlungsunfähigkeit  Ziffer 18 f.</vt:lpstr>
      <vt:lpstr>Zahlungsunfähigkeit  Ziffer 18 f.</vt:lpstr>
      <vt:lpstr>Antragsvoraussetzungen  Ziffer 9</vt:lpstr>
      <vt:lpstr>Antragsvoraussetzungen  Ziffer 9</vt:lpstr>
      <vt:lpstr>Angaben im Antrag  Ziffer 10</vt:lpstr>
      <vt:lpstr>Angaben im Antrag  Ziffer 10</vt:lpstr>
      <vt:lpstr>Angaben im Antrag  Ziffer 10</vt:lpstr>
      <vt:lpstr>Angaben im Antrag  Ziffer 10</vt:lpstr>
      <vt:lpstr>Errechnung Entlastungsbetrag</vt:lpstr>
      <vt:lpstr>Geldeingänge Ziffer 37</vt:lpstr>
      <vt:lpstr>WKV und Bürgschaften  Ziffer 13</vt:lpstr>
      <vt:lpstr>Selbstbehalt  Ziffer 23</vt:lpstr>
      <vt:lpstr>Vergleich  Ziffer 20</vt:lpstr>
      <vt:lpstr>PowerPoint-Präsentation</vt:lpstr>
      <vt:lpstr>Mahnsystem  Ziffer 31</vt:lpstr>
      <vt:lpstr>Erste Mahnung  Ziffer 30</vt:lpstr>
      <vt:lpstr>Erste Mahnung  Ziffer 30</vt:lpstr>
      <vt:lpstr>Erste Mahnung  Ziffer 30</vt:lpstr>
      <vt:lpstr>Erste Mahnung  Ziffer 30</vt:lpstr>
      <vt:lpstr>Entscheidende Mahnung  Ziffer 31</vt:lpstr>
      <vt:lpstr>Erste Mahnung mit Androhung gerichtlicher Schritte Ziffer 31</vt:lpstr>
      <vt:lpstr>Verkürzung des Mahnsystems durch gerichtliche Verfolgung  Ziffer 31</vt:lpstr>
      <vt:lpstr>PowerPoint-Präsentation</vt:lpstr>
      <vt:lpstr>Eigentumsvorbehaltes  Ziffer 28 f.</vt:lpstr>
      <vt:lpstr>Eigentumsvorbehaltes  Ziffer 28 f.</vt:lpstr>
      <vt:lpstr>Arten des Eigentumsvorbehaltes</vt:lpstr>
      <vt:lpstr>Arten des Eigentumsvorbehaltes</vt:lpstr>
      <vt:lpstr>Vereinbarung des Eigentumsvorbehalt</vt:lpstr>
      <vt:lpstr>PowerPoint-Präsentation</vt:lpstr>
      <vt:lpstr>Eigentumsvorbehalt in AGB</vt:lpstr>
      <vt:lpstr>Vereinbarung des Eigentumsvorbehaltes</vt:lpstr>
      <vt:lpstr>Vereinbarung des Eigentumsvorbehaltes</vt:lpstr>
      <vt:lpstr>Vereinbarung des Eigentumsvorbehaltes</vt:lpstr>
      <vt:lpstr>Vereinbarung des Eigentumsvorbehaltes</vt:lpstr>
      <vt:lpstr>Vereinbarung des Eigentumsvorbehaltes</vt:lpstr>
      <vt:lpstr>Vereinbarung des Eigentumsvorbehaltes</vt:lpstr>
      <vt:lpstr>Vereinbarung des Eigentumsvorbehaltes</vt:lpstr>
      <vt:lpstr>Vereinbarung des Eigentumsvorbehaltes</vt:lpstr>
      <vt:lpstr>Dokumentation des EV</vt:lpstr>
      <vt:lpstr>Geltung des Eigentumsvorbehalt</vt:lpstr>
      <vt:lpstr>Geltung des Eigentumsvorbehalt</vt:lpstr>
      <vt:lpstr>Geltendmachung des EV  Ziffer 29</vt:lpstr>
      <vt:lpstr>Geltendmachung des EV  Ziffer 29</vt:lpstr>
      <vt:lpstr>Geltendmachung des EV  Ziffer 29</vt:lpstr>
      <vt:lpstr>Geltendmachung des EV  Ziffer 29</vt:lpstr>
      <vt:lpstr>Geltendmachung des EV  Ziffer 29</vt:lpstr>
      <vt:lpstr>Geltendmachung des EV  Ziffer 29</vt:lpstr>
      <vt:lpstr>Sicherung des EV bei Insolvenz</vt:lpstr>
      <vt:lpstr>Sicherung des EV bei Insolvenz</vt:lpstr>
      <vt:lpstr>Sicherung des EV bei Insolvenz</vt:lpstr>
      <vt:lpstr>Schicksal des EV in der Insolvenz</vt:lpstr>
      <vt:lpstr>Schicksal des EV in der Insolvenz</vt:lpstr>
      <vt:lpstr>Schicksal des EV in der Insolvenz</vt:lpstr>
      <vt:lpstr>Schicksal des EV in der Insolvenz</vt:lpstr>
      <vt:lpstr>Pause</vt:lpstr>
      <vt:lpstr>PowerPoint-Präsentation</vt:lpstr>
      <vt:lpstr>PowerPoint-Präsentation</vt:lpstr>
      <vt:lpstr>Probleme mit dem Insolvenzverwalter </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Insolvenzverwalteranfechtung</vt:lpstr>
      <vt:lpstr>Regierungsentwurf zur Änderung der InsO</vt:lpstr>
      <vt:lpstr>Regierungsentwurf zur Änderung der InsO</vt:lpstr>
      <vt:lpstr>Referentenentwurf zur Änderung der InsO</vt:lpstr>
      <vt:lpstr>PowerPoint-Präsentation</vt:lpstr>
      <vt:lpstr>Verpflichtung des Insolvenzverwalters</vt:lpstr>
      <vt:lpstr>Verpflichtung des Insolvenzverwalters</vt:lpstr>
      <vt:lpstr>Verpflichtung des Insolvenzverwalters</vt:lpstr>
      <vt:lpstr>PowerPoint-Präsentation</vt:lpstr>
      <vt:lpstr>Anmeldung zur Insolvenztabelle</vt:lpstr>
      <vt:lpstr>Anmeldung zur Insolvenztabelle</vt:lpstr>
      <vt:lpstr>Anmeldung zur Insolvenztabelle</vt:lpstr>
      <vt:lpstr>Mittagessen</vt:lpstr>
      <vt:lpstr>Atradius   Michael Maderer – Vertriebsniederlassungsleiter Stuttgart </vt:lpstr>
      <vt:lpstr>Im Überblick</vt:lpstr>
      <vt:lpstr>Wer wir sind - Die Aktionäre von Atradius in der Übersicht</vt:lpstr>
      <vt:lpstr>Weltweit vertreten</vt:lpstr>
      <vt:lpstr>     Produktangebot für alle Unternehmensgrößen und -bedürfnisse</vt:lpstr>
      <vt:lpstr>Unsere Services</vt:lpstr>
      <vt:lpstr>Die Insolvenzanfechtung  Gefahren kennen – Gefahren vermeiden</vt:lpstr>
      <vt:lpstr>Wie gewonnen – so zerronnen: Der Fall Teldafax</vt:lpstr>
      <vt:lpstr> Insolvenzanfechtung – Warum?</vt:lpstr>
      <vt:lpstr>Problemfeld Ratenzahlungsvereinbarungen</vt:lpstr>
      <vt:lpstr>Atradius  - Entschädigung im Rahmen des Kreditlimits</vt:lpstr>
      <vt:lpstr>Atradius – Schutz bei Insolvenzanfechtung</vt:lpstr>
      <vt:lpstr>Schadenfall Insolvenzanfechtung: Atradius zahlt! </vt:lpstr>
      <vt:lpstr>Vielen Dank für Ihre Aufmerksamkeit!</vt:lpstr>
      <vt:lpstr>Teil 3:  Weitere Voraussetzungen des Energiesteuer-entlastungsanspruchs</vt:lpstr>
      <vt:lpstr>Maßnahmen im Rahmen der Forderungsverfolgung zum Erhalt der Energiesteuerentlastung</vt:lpstr>
      <vt:lpstr>Überwachung der Forderungen  BFH vom 02.02.1999 </vt:lpstr>
      <vt:lpstr>Grundsatzanforderungen</vt:lpstr>
      <vt:lpstr>Grundsatzanforderungen</vt:lpstr>
      <vt:lpstr>Zweimonatsfrist  Ziffer 31</vt:lpstr>
      <vt:lpstr>PowerPoint-Präsentation</vt:lpstr>
      <vt:lpstr>Generell geforderte Maßnahmen und Handlungsalternativen</vt:lpstr>
      <vt:lpstr>Generell geforderte Maßnahmen und Handlungsalternativen</vt:lpstr>
      <vt:lpstr>Handlungsalternativen</vt:lpstr>
      <vt:lpstr>Handlungsalternativen</vt:lpstr>
      <vt:lpstr>Handlungsalternativen</vt:lpstr>
      <vt:lpstr>PowerPoint-Präsentation</vt:lpstr>
      <vt:lpstr>Gerichtliche Verfolgung  Ziffer 33</vt:lpstr>
      <vt:lpstr>Gerichtliche Verfolgung  Ziffer 33</vt:lpstr>
      <vt:lpstr>Gerichtliche Verfolgung  Ziffer 33</vt:lpstr>
      <vt:lpstr>Gerichtliche Verfolgung</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Unverzügliche gerichtliche Verfolgung  Ziffer 34</vt:lpstr>
      <vt:lpstr>Gerichtliche Verfolgung</vt:lpstr>
      <vt:lpstr>Gerichtliche Verfolgung  Ziffer 33</vt:lpstr>
      <vt:lpstr>Gerichtliche Verfolgung  Ziffer 33</vt:lpstr>
      <vt:lpstr>Gerichtliche Verfolgung  Ziffer 33</vt:lpstr>
      <vt:lpstr>Gerichtliche Verfolgung  Ziffer 34</vt:lpstr>
      <vt:lpstr>Gerichtliche Verfolgung  Ziffer 34</vt:lpstr>
      <vt:lpstr>Gerichtliche Verfolgung  Ziffer 34</vt:lpstr>
      <vt:lpstr>Unverzügliche gerichtliche Verfolgung  Ziffer 34</vt:lpstr>
      <vt:lpstr>Klage nach Aufhebung des Insolvenzverfahrens Ziffer 34</vt:lpstr>
      <vt:lpstr>Gerichtliche Verfolgung</vt:lpstr>
      <vt:lpstr>Unvermeidbarkeit des Zahlungs-ausfalles  Ziffer 25 f.</vt:lpstr>
      <vt:lpstr>Unvermeidbarkeit des Zahlungs-ausfalles  Ziffer 25 f.</vt:lpstr>
      <vt:lpstr>Gerichtliche Verfolgung  Ziffer 33</vt:lpstr>
      <vt:lpstr>Unvermeidbarkeit des Zahlungs-ausfalles  Ziffer 25 f.</vt:lpstr>
      <vt:lpstr>Unvermeidbarkeit des Zahlungs-ausfalles  Ziffer 25 f.</vt:lpstr>
      <vt:lpstr>Unvermeidbarkeit des Zahlungs-ausfalles  Ziffer 25 f.</vt:lpstr>
      <vt:lpstr>PowerPoint-Präsentation</vt:lpstr>
      <vt:lpstr>Forderungsüberwachung</vt:lpstr>
      <vt:lpstr>Überwachung der Forderungen </vt:lpstr>
      <vt:lpstr>Überwachung der Forderungen  BFH vom 17.01.2006</vt:lpstr>
      <vt:lpstr>Überwachung der Forderungen  BFH vom 17.01.2006</vt:lpstr>
      <vt:lpstr>Überwachung der Forderungen  BFH vom 17.01.2006</vt:lpstr>
      <vt:lpstr>Überwachung der Forderungen  BFH vom 17.01.2006</vt:lpstr>
      <vt:lpstr>Fortgesetzter Verzug</vt:lpstr>
      <vt:lpstr>Überwachung der Forderungen BFH vom 17.01.2006</vt:lpstr>
      <vt:lpstr>Überwachung der Forderungen  BFH vom 11.01.2011</vt:lpstr>
      <vt:lpstr>Überwachung der Forderungen  BFH vom 11.01.2011</vt:lpstr>
      <vt:lpstr>Fortgesetzter Verzug</vt:lpstr>
      <vt:lpstr>Fortgesetzter Verzug</vt:lpstr>
      <vt:lpstr>Fortgesetzter Verzug</vt:lpstr>
      <vt:lpstr>Fortgesetzter Verzug</vt:lpstr>
      <vt:lpstr>Fortgesetzter Verzug</vt:lpstr>
      <vt:lpstr>Fortgesetzter Verzug</vt:lpstr>
      <vt:lpstr>Fortgesetzter Verzug</vt:lpstr>
      <vt:lpstr>Überwachung der Forderungen </vt:lpstr>
      <vt:lpstr>PowerPoint-Präsentation</vt:lpstr>
      <vt:lpstr>Mahnsystem  Ziffer 31</vt:lpstr>
      <vt:lpstr>Mahnsystem  Ziffer 31</vt:lpstr>
      <vt:lpstr>Mahnsystem  Ziffer 31</vt:lpstr>
      <vt:lpstr>PowerPoint-Präsentation</vt:lpstr>
      <vt:lpstr>Rücklastschriften  Ziffer 27</vt:lpstr>
      <vt:lpstr>Rücklastschriften  Ziffer 27</vt:lpstr>
      <vt:lpstr>Rücklastschriften  Ziffer 27</vt:lpstr>
      <vt:lpstr>SEPA</vt:lpstr>
      <vt:lpstr>SEPA</vt:lpstr>
      <vt:lpstr>SEPA</vt:lpstr>
      <vt:lpstr>SEPA</vt:lpstr>
      <vt:lpstr>SEPA</vt:lpstr>
      <vt:lpstr>PowerPoint-Präsentation</vt:lpstr>
      <vt:lpstr>Optionen in der Krise des Kunden </vt:lpstr>
      <vt:lpstr>Optionen in der Krise des Kunden </vt:lpstr>
      <vt:lpstr>Optionen in der Krise des Kunden </vt:lpstr>
      <vt:lpstr>Optionen in der Krise des Kunden </vt:lpstr>
      <vt:lpstr>Optionen in der Krise des Kunden </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Marcus Schäfer</dc:creator>
  <cp:lastModifiedBy>Marcus Schäfer</cp:lastModifiedBy>
  <cp:revision>122</cp:revision>
  <cp:lastPrinted>2014-04-02T06:59:50Z</cp:lastPrinted>
  <dcterms:created xsi:type="dcterms:W3CDTF">2014-02-10T09:27:15Z</dcterms:created>
  <dcterms:modified xsi:type="dcterms:W3CDTF">2016-10-26T13:35:51Z</dcterms:modified>
</cp:coreProperties>
</file>